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1"/>
  </p:sldMasterIdLst>
  <p:notesMasterIdLst>
    <p:notesMasterId r:id="rId198"/>
  </p:notesMasterIdLst>
  <p:handoutMasterIdLst>
    <p:handoutMasterId r:id="rId199"/>
  </p:handoutMasterIdLst>
  <p:sldIdLst>
    <p:sldId id="256" r:id="rId2"/>
    <p:sldId id="357" r:id="rId3"/>
    <p:sldId id="358" r:id="rId4"/>
    <p:sldId id="257" r:id="rId5"/>
    <p:sldId id="258" r:id="rId6"/>
    <p:sldId id="334" r:id="rId7"/>
    <p:sldId id="384" r:id="rId8"/>
    <p:sldId id="385" r:id="rId9"/>
    <p:sldId id="386" r:id="rId10"/>
    <p:sldId id="387" r:id="rId11"/>
    <p:sldId id="388" r:id="rId12"/>
    <p:sldId id="389" r:id="rId13"/>
    <p:sldId id="390" r:id="rId14"/>
    <p:sldId id="391" r:id="rId15"/>
    <p:sldId id="392" r:id="rId16"/>
    <p:sldId id="393" r:id="rId17"/>
    <p:sldId id="394" r:id="rId18"/>
    <p:sldId id="395" r:id="rId19"/>
    <p:sldId id="396" r:id="rId20"/>
    <p:sldId id="397" r:id="rId21"/>
    <p:sldId id="398" r:id="rId22"/>
    <p:sldId id="399" r:id="rId23"/>
    <p:sldId id="400" r:id="rId24"/>
    <p:sldId id="401" r:id="rId25"/>
    <p:sldId id="402" r:id="rId26"/>
    <p:sldId id="403" r:id="rId27"/>
    <p:sldId id="404" r:id="rId28"/>
    <p:sldId id="405" r:id="rId29"/>
    <p:sldId id="406" r:id="rId30"/>
    <p:sldId id="407" r:id="rId31"/>
    <p:sldId id="408" r:id="rId32"/>
    <p:sldId id="409" r:id="rId33"/>
    <p:sldId id="580" r:id="rId34"/>
    <p:sldId id="410" r:id="rId35"/>
    <p:sldId id="582" r:id="rId36"/>
    <p:sldId id="581" r:id="rId37"/>
    <p:sldId id="583" r:id="rId38"/>
    <p:sldId id="411" r:id="rId39"/>
    <p:sldId id="412" r:id="rId40"/>
    <p:sldId id="413" r:id="rId41"/>
    <p:sldId id="414" r:id="rId42"/>
    <p:sldId id="415" r:id="rId43"/>
    <p:sldId id="416" r:id="rId44"/>
    <p:sldId id="417" r:id="rId45"/>
    <p:sldId id="418" r:id="rId46"/>
    <p:sldId id="419" r:id="rId47"/>
    <p:sldId id="420" r:id="rId48"/>
    <p:sldId id="421" r:id="rId49"/>
    <p:sldId id="422" r:id="rId50"/>
    <p:sldId id="423" r:id="rId51"/>
    <p:sldId id="424" r:id="rId52"/>
    <p:sldId id="425" r:id="rId53"/>
    <p:sldId id="426" r:id="rId54"/>
    <p:sldId id="427" r:id="rId55"/>
    <p:sldId id="428" r:id="rId56"/>
    <p:sldId id="429" r:id="rId57"/>
    <p:sldId id="430" r:id="rId58"/>
    <p:sldId id="432" r:id="rId59"/>
    <p:sldId id="433" r:id="rId60"/>
    <p:sldId id="434" r:id="rId61"/>
    <p:sldId id="435" r:id="rId62"/>
    <p:sldId id="436" r:id="rId63"/>
    <p:sldId id="441" r:id="rId64"/>
    <p:sldId id="442" r:id="rId65"/>
    <p:sldId id="438" r:id="rId66"/>
    <p:sldId id="439" r:id="rId67"/>
    <p:sldId id="440" r:id="rId68"/>
    <p:sldId id="524" r:id="rId69"/>
    <p:sldId id="443" r:id="rId70"/>
    <p:sldId id="525" r:id="rId71"/>
    <p:sldId id="444" r:id="rId72"/>
    <p:sldId id="445" r:id="rId73"/>
    <p:sldId id="446" r:id="rId74"/>
    <p:sldId id="447" r:id="rId75"/>
    <p:sldId id="448" r:id="rId76"/>
    <p:sldId id="449" r:id="rId77"/>
    <p:sldId id="450" r:id="rId78"/>
    <p:sldId id="451" r:id="rId79"/>
    <p:sldId id="452" r:id="rId80"/>
    <p:sldId id="453" r:id="rId81"/>
    <p:sldId id="454" r:id="rId82"/>
    <p:sldId id="455" r:id="rId83"/>
    <p:sldId id="456" r:id="rId84"/>
    <p:sldId id="457" r:id="rId85"/>
    <p:sldId id="458" r:id="rId86"/>
    <p:sldId id="459" r:id="rId87"/>
    <p:sldId id="460" r:id="rId88"/>
    <p:sldId id="461" r:id="rId89"/>
    <p:sldId id="474" r:id="rId90"/>
    <p:sldId id="475" r:id="rId91"/>
    <p:sldId id="462" r:id="rId92"/>
    <p:sldId id="463" r:id="rId93"/>
    <p:sldId id="464" r:id="rId94"/>
    <p:sldId id="465" r:id="rId95"/>
    <p:sldId id="466" r:id="rId96"/>
    <p:sldId id="467" r:id="rId97"/>
    <p:sldId id="468" r:id="rId98"/>
    <p:sldId id="469" r:id="rId99"/>
    <p:sldId id="470" r:id="rId100"/>
    <p:sldId id="471" r:id="rId101"/>
    <p:sldId id="473" r:id="rId102"/>
    <p:sldId id="527" r:id="rId103"/>
    <p:sldId id="476" r:id="rId104"/>
    <p:sldId id="479" r:id="rId105"/>
    <p:sldId id="528" r:id="rId106"/>
    <p:sldId id="481" r:id="rId107"/>
    <p:sldId id="482" r:id="rId108"/>
    <p:sldId id="483" r:id="rId109"/>
    <p:sldId id="484" r:id="rId110"/>
    <p:sldId id="485" r:id="rId111"/>
    <p:sldId id="486" r:id="rId112"/>
    <p:sldId id="487" r:id="rId113"/>
    <p:sldId id="488" r:id="rId114"/>
    <p:sldId id="489" r:id="rId115"/>
    <p:sldId id="490" r:id="rId116"/>
    <p:sldId id="491" r:id="rId117"/>
    <p:sldId id="494" r:id="rId118"/>
    <p:sldId id="492" r:id="rId119"/>
    <p:sldId id="493" r:id="rId120"/>
    <p:sldId id="495" r:id="rId121"/>
    <p:sldId id="496" r:id="rId122"/>
    <p:sldId id="497" r:id="rId123"/>
    <p:sldId id="499" r:id="rId124"/>
    <p:sldId id="500" r:id="rId125"/>
    <p:sldId id="501" r:id="rId126"/>
    <p:sldId id="502" r:id="rId127"/>
    <p:sldId id="503" r:id="rId128"/>
    <p:sldId id="504" r:id="rId129"/>
    <p:sldId id="505" r:id="rId130"/>
    <p:sldId id="506" r:id="rId131"/>
    <p:sldId id="507" r:id="rId132"/>
    <p:sldId id="508" r:id="rId133"/>
    <p:sldId id="509" r:id="rId134"/>
    <p:sldId id="510" r:id="rId135"/>
    <p:sldId id="584" r:id="rId136"/>
    <p:sldId id="585" r:id="rId137"/>
    <p:sldId id="511" r:id="rId138"/>
    <p:sldId id="512" r:id="rId139"/>
    <p:sldId id="513" r:id="rId140"/>
    <p:sldId id="514" r:id="rId141"/>
    <p:sldId id="515" r:id="rId142"/>
    <p:sldId id="516" r:id="rId143"/>
    <p:sldId id="517" r:id="rId144"/>
    <p:sldId id="518" r:id="rId145"/>
    <p:sldId id="520" r:id="rId146"/>
    <p:sldId id="522" r:id="rId147"/>
    <p:sldId id="523" r:id="rId148"/>
    <p:sldId id="529" r:id="rId149"/>
    <p:sldId id="530" r:id="rId150"/>
    <p:sldId id="531" r:id="rId151"/>
    <p:sldId id="532" r:id="rId152"/>
    <p:sldId id="533" r:id="rId153"/>
    <p:sldId id="534" r:id="rId154"/>
    <p:sldId id="535" r:id="rId155"/>
    <p:sldId id="536" r:id="rId156"/>
    <p:sldId id="537" r:id="rId157"/>
    <p:sldId id="538" r:id="rId158"/>
    <p:sldId id="539" r:id="rId159"/>
    <p:sldId id="543" r:id="rId160"/>
    <p:sldId id="542" r:id="rId161"/>
    <p:sldId id="544" r:id="rId162"/>
    <p:sldId id="545" r:id="rId163"/>
    <p:sldId id="546" r:id="rId164"/>
    <p:sldId id="550" r:id="rId165"/>
    <p:sldId id="549" r:id="rId166"/>
    <p:sldId id="548" r:id="rId167"/>
    <p:sldId id="547" r:id="rId168"/>
    <p:sldId id="551" r:id="rId169"/>
    <p:sldId id="552" r:id="rId170"/>
    <p:sldId id="556" r:id="rId171"/>
    <p:sldId id="555" r:id="rId172"/>
    <p:sldId id="554" r:id="rId173"/>
    <p:sldId id="553" r:id="rId174"/>
    <p:sldId id="557" r:id="rId175"/>
    <p:sldId id="566" r:id="rId176"/>
    <p:sldId id="565" r:id="rId177"/>
    <p:sldId id="564" r:id="rId178"/>
    <p:sldId id="563" r:id="rId179"/>
    <p:sldId id="562" r:id="rId180"/>
    <p:sldId id="561" r:id="rId181"/>
    <p:sldId id="560" r:id="rId182"/>
    <p:sldId id="559" r:id="rId183"/>
    <p:sldId id="558" r:id="rId184"/>
    <p:sldId id="567" r:id="rId185"/>
    <p:sldId id="568" r:id="rId186"/>
    <p:sldId id="569" r:id="rId187"/>
    <p:sldId id="570" r:id="rId188"/>
    <p:sldId id="571" r:id="rId189"/>
    <p:sldId id="572" r:id="rId190"/>
    <p:sldId id="573" r:id="rId191"/>
    <p:sldId id="574" r:id="rId192"/>
    <p:sldId id="576" r:id="rId193"/>
    <p:sldId id="575" r:id="rId194"/>
    <p:sldId id="577" r:id="rId195"/>
    <p:sldId id="578" r:id="rId196"/>
    <p:sldId id="579" r:id="rId1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9EEAEC"/>
    <a:srgbClr val="EBF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5" autoAdjust="0"/>
    <p:restoredTop sz="94660" autoAdjust="0"/>
  </p:normalViewPr>
  <p:slideViewPr>
    <p:cSldViewPr snapToGrid="0">
      <p:cViewPr varScale="1">
        <p:scale>
          <a:sx n="67" d="100"/>
          <a:sy n="67" d="100"/>
        </p:scale>
        <p:origin x="644" y="56"/>
      </p:cViewPr>
      <p:guideLst>
        <p:guide orient="horz" pos="2160"/>
        <p:guide pos="3840"/>
      </p:guideLst>
    </p:cSldViewPr>
  </p:slideViewPr>
  <p:outlineViewPr>
    <p:cViewPr>
      <p:scale>
        <a:sx n="33" d="100"/>
        <a:sy n="33" d="100"/>
      </p:scale>
      <p:origin x="126" y="241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829B2C-80E2-4737-8BD4-DFF38F9ACA0A}" type="datetimeFigureOut">
              <a:rPr lang="en-IN" smtClean="0"/>
              <a:t>14-01-2023</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Dr. Sameer Anand, SSCBS, DU</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2D3AD7-D69B-4E5C-9BD7-BC28EC4738CC}" type="slidenum">
              <a:rPr lang="en-IN" smtClean="0"/>
              <a:t>‹#›</a:t>
            </a:fld>
            <a:endParaRPr lang="en-IN"/>
          </a:p>
        </p:txBody>
      </p:sp>
    </p:spTree>
    <p:extLst>
      <p:ext uri="{BB962C8B-B14F-4D97-AF65-F5344CB8AC3E}">
        <p14:creationId xmlns:p14="http://schemas.microsoft.com/office/powerpoint/2010/main" val="18625966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8488E-5567-4DBE-A8DD-D00D1566D659}" type="datetimeFigureOut">
              <a:rPr lang="en-IN" smtClean="0"/>
              <a:t>14-01-2023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Dr. Sameer Anand, SSCBS, DU</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D606C-335E-4DCF-A861-43AE2FC04E96}" type="slidenum">
              <a:rPr lang="en-IN" smtClean="0"/>
              <a:t>‹#›</a:t>
            </a:fld>
            <a:endParaRPr lang="en-IN"/>
          </a:p>
        </p:txBody>
      </p:sp>
    </p:spTree>
    <p:extLst>
      <p:ext uri="{BB962C8B-B14F-4D97-AF65-F5344CB8AC3E}">
        <p14:creationId xmlns:p14="http://schemas.microsoft.com/office/powerpoint/2010/main" val="25984154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91D606C-335E-4DCF-A861-43AE2FC04E96}" type="slidenum">
              <a:rPr lang="en-IN" smtClean="0"/>
              <a:t>1</a:t>
            </a:fld>
            <a:endParaRPr lang="en-IN"/>
          </a:p>
        </p:txBody>
      </p:sp>
    </p:spTree>
    <p:extLst>
      <p:ext uri="{BB962C8B-B14F-4D97-AF65-F5344CB8AC3E}">
        <p14:creationId xmlns:p14="http://schemas.microsoft.com/office/powerpoint/2010/main" val="3611257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Slide Number Placeholder 4"/>
          <p:cNvSpPr>
            <a:spLocks noGrp="1"/>
          </p:cNvSpPr>
          <p:nvPr>
            <p:ph type="sldNum" sz="quarter" idx="11"/>
          </p:nvPr>
        </p:nvSpPr>
        <p:spPr/>
        <p:txBody>
          <a:bodyPr/>
          <a:lstStyle/>
          <a:p>
            <a:fld id="{D91D606C-335E-4DCF-A861-43AE2FC04E96}" type="slidenum">
              <a:rPr lang="en-IN" smtClean="0"/>
              <a:t>4</a:t>
            </a:fld>
            <a:endParaRPr lang="en-IN"/>
          </a:p>
        </p:txBody>
      </p:sp>
    </p:spTree>
    <p:extLst>
      <p:ext uri="{BB962C8B-B14F-4D97-AF65-F5344CB8AC3E}">
        <p14:creationId xmlns:p14="http://schemas.microsoft.com/office/powerpoint/2010/main" val="1369015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F7D15B-E4D3-4A55-8145-5724153ED3DB}" type="datetime1">
              <a:rPr lang="en-US" smtClean="0"/>
              <a:t>1/14/2023</a:t>
            </a:fld>
            <a:endParaRPr lang="en-US" dirty="0"/>
          </a:p>
        </p:txBody>
      </p:sp>
      <p:sp>
        <p:nvSpPr>
          <p:cNvPr id="5" name="Footer Placeholder 4"/>
          <p:cNvSpPr>
            <a:spLocks noGrp="1"/>
          </p:cNvSpPr>
          <p:nvPr>
            <p:ph type="ftr" sz="quarter" idx="11"/>
          </p:nvPr>
        </p:nvSpPr>
        <p:spPr/>
        <p:txBody>
          <a:bodyPr/>
          <a:lstStyle/>
          <a:p>
            <a:r>
              <a:rPr lang="en-US"/>
              <a:t>Dr. Sameer Anand, SSCBS, DU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120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6DDB6-7590-4A5A-AE81-286C370CB9ED}" type="datetime1">
              <a:rPr lang="en-US" smtClean="0"/>
              <a:t>1/14/2023</a:t>
            </a:fld>
            <a:endParaRPr lang="en-US" dirty="0"/>
          </a:p>
        </p:txBody>
      </p:sp>
      <p:sp>
        <p:nvSpPr>
          <p:cNvPr id="5" name="Footer Placeholder 4"/>
          <p:cNvSpPr>
            <a:spLocks noGrp="1"/>
          </p:cNvSpPr>
          <p:nvPr>
            <p:ph type="ftr" sz="quarter" idx="11"/>
          </p:nvPr>
        </p:nvSpPr>
        <p:spPr/>
        <p:txBody>
          <a:bodyPr/>
          <a:lstStyle/>
          <a:p>
            <a:r>
              <a:rPr lang="en-US"/>
              <a:t>Dr. Sameer Anand, SSCBS, DU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232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23129-9F1F-4C4F-9B04-F70C0B269AF6}" type="datetime1">
              <a:rPr lang="en-US" smtClean="0"/>
              <a:t>1/14/2023</a:t>
            </a:fld>
            <a:endParaRPr lang="en-US" dirty="0"/>
          </a:p>
        </p:txBody>
      </p:sp>
      <p:sp>
        <p:nvSpPr>
          <p:cNvPr id="5" name="Footer Placeholder 4"/>
          <p:cNvSpPr>
            <a:spLocks noGrp="1"/>
          </p:cNvSpPr>
          <p:nvPr>
            <p:ph type="ftr" sz="quarter" idx="11"/>
          </p:nvPr>
        </p:nvSpPr>
        <p:spPr/>
        <p:txBody>
          <a:bodyPr/>
          <a:lstStyle/>
          <a:p>
            <a:r>
              <a:rPr lang="en-US"/>
              <a:t>Dr. Sameer Anand, SSCBS, DU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4496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676D7D-E762-407C-B29B-0A5DB138F2E9}" type="datetime1">
              <a:rPr lang="en-US" smtClean="0"/>
              <a:t>1/14/2023</a:t>
            </a:fld>
            <a:endParaRPr lang="en-US" dirty="0"/>
          </a:p>
        </p:txBody>
      </p:sp>
      <p:sp>
        <p:nvSpPr>
          <p:cNvPr id="5" name="Footer Placeholder 4"/>
          <p:cNvSpPr>
            <a:spLocks noGrp="1"/>
          </p:cNvSpPr>
          <p:nvPr>
            <p:ph type="ftr" sz="quarter" idx="11"/>
          </p:nvPr>
        </p:nvSpPr>
        <p:spPr/>
        <p:txBody>
          <a:bodyPr/>
          <a:lstStyle/>
          <a:p>
            <a:r>
              <a:rPr lang="en-US"/>
              <a:t>Dr. Sameer Anand, SSCBS, DU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264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236741-D6B3-4F9C-B9D3-CD7D2EC55979}" type="datetime1">
              <a:rPr lang="en-US" smtClean="0"/>
              <a:t>1/14/2023</a:t>
            </a:fld>
            <a:endParaRPr lang="en-US" dirty="0"/>
          </a:p>
        </p:txBody>
      </p:sp>
      <p:sp>
        <p:nvSpPr>
          <p:cNvPr id="5" name="Footer Placeholder 4"/>
          <p:cNvSpPr>
            <a:spLocks noGrp="1"/>
          </p:cNvSpPr>
          <p:nvPr>
            <p:ph type="ftr" sz="quarter" idx="11"/>
          </p:nvPr>
        </p:nvSpPr>
        <p:spPr/>
        <p:txBody>
          <a:bodyPr/>
          <a:lstStyle/>
          <a:p>
            <a:r>
              <a:rPr lang="en-US"/>
              <a:t>Dr. Sameer Anand, SSCBS, DU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363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2F1B25-0D72-45A2-9C86-A198A6B5DF67}" type="datetime1">
              <a:rPr lang="en-US" smtClean="0"/>
              <a:t>1/14/2023</a:t>
            </a:fld>
            <a:endParaRPr lang="en-US" dirty="0"/>
          </a:p>
        </p:txBody>
      </p:sp>
      <p:sp>
        <p:nvSpPr>
          <p:cNvPr id="6" name="Footer Placeholder 5"/>
          <p:cNvSpPr>
            <a:spLocks noGrp="1"/>
          </p:cNvSpPr>
          <p:nvPr>
            <p:ph type="ftr" sz="quarter" idx="11"/>
          </p:nvPr>
        </p:nvSpPr>
        <p:spPr/>
        <p:txBody>
          <a:bodyPr/>
          <a:lstStyle/>
          <a:p>
            <a:r>
              <a:rPr lang="en-US"/>
              <a:t>Dr. Sameer Anand, SSCBS, DU</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9193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EAC7B0-C95F-4556-BC6E-149398BE33F2}" type="datetime1">
              <a:rPr lang="en-US" smtClean="0"/>
              <a:t>1/14/2023</a:t>
            </a:fld>
            <a:endParaRPr lang="en-US" dirty="0"/>
          </a:p>
        </p:txBody>
      </p:sp>
      <p:sp>
        <p:nvSpPr>
          <p:cNvPr id="8" name="Footer Placeholder 7"/>
          <p:cNvSpPr>
            <a:spLocks noGrp="1"/>
          </p:cNvSpPr>
          <p:nvPr>
            <p:ph type="ftr" sz="quarter" idx="11"/>
          </p:nvPr>
        </p:nvSpPr>
        <p:spPr/>
        <p:txBody>
          <a:bodyPr/>
          <a:lstStyle/>
          <a:p>
            <a:r>
              <a:rPr lang="en-US"/>
              <a:t>Dr. Sameer Anand, SSCBS, DU</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955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77ED7C-1938-4AA2-A051-DA6CE8347625}" type="datetime1">
              <a:rPr lang="en-US" smtClean="0"/>
              <a:t>1/14/2023</a:t>
            </a:fld>
            <a:endParaRPr lang="en-US"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3227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EE0304-8D90-4E67-A824-8E87212C40A8}" type="datetime1">
              <a:rPr lang="en-US" smtClean="0"/>
              <a:t>1/14/2023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Dr. Sameer Anand, SSCBS, DU</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6869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348FF11-91F7-4FE0-9112-FA86155ECF41}" type="datetime1">
              <a:rPr lang="en-US" smtClean="0"/>
              <a:t>1/14/2023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Dr. Sameer Anand, SSCBS, DU</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9117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CB2182-8FC4-4765-8CF2-430D834511D2}" type="datetime1">
              <a:rPr lang="en-US" smtClean="0"/>
              <a:t>1/14/2023</a:t>
            </a:fld>
            <a:endParaRPr lang="en-US" dirty="0"/>
          </a:p>
        </p:txBody>
      </p:sp>
      <p:sp>
        <p:nvSpPr>
          <p:cNvPr id="6" name="Footer Placeholder 5"/>
          <p:cNvSpPr>
            <a:spLocks noGrp="1"/>
          </p:cNvSpPr>
          <p:nvPr>
            <p:ph type="ftr" sz="quarter" idx="11"/>
          </p:nvPr>
        </p:nvSpPr>
        <p:spPr/>
        <p:txBody>
          <a:bodyPr/>
          <a:lstStyle/>
          <a:p>
            <a:r>
              <a:rPr lang="en-US"/>
              <a:t>Dr. Sameer Anand, SSCBS, DU</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3193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BA310CF-61BD-460F-8425-150F6DB830A0}" type="datetime1">
              <a:rPr lang="en-US" smtClean="0"/>
              <a:t>1/14/2023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Dr. Sameer Anand, SSCBS, DU</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139566"/>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9.bin"/><Relationship Id="rId1" Type="http://schemas.openxmlformats.org/officeDocument/2006/relationships/slideLayout" Target="../slideLayouts/slideLayout2.xml"/><Relationship Id="rId5" Type="http://schemas.openxmlformats.org/officeDocument/2006/relationships/image" Target="../media/image108.wmf"/><Relationship Id="rId4" Type="http://schemas.openxmlformats.org/officeDocument/2006/relationships/oleObject" Target="../embeddings/oleObject10.bin"/></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ANALYTICS &amp; BUSINESS INTELLIGENCE</a:t>
            </a:r>
            <a:endParaRPr lang="en-IN" dirty="0"/>
          </a:p>
        </p:txBody>
      </p:sp>
      <p:sp>
        <p:nvSpPr>
          <p:cNvPr id="4" name="Footer Placeholder 3"/>
          <p:cNvSpPr>
            <a:spLocks noGrp="1"/>
          </p:cNvSpPr>
          <p:nvPr>
            <p:ph type="ftr" sz="quarter" idx="11"/>
          </p:nvPr>
        </p:nvSpPr>
        <p:spPr/>
        <p:txBody>
          <a:bodyPr/>
          <a:lstStyle/>
          <a:p>
            <a:r>
              <a:rPr lang="en-US" sz="1200" dirty="0"/>
              <a:t>Dr. Sameer Anand, SSCBS, DU</a:t>
            </a:r>
          </a:p>
        </p:txBody>
      </p:sp>
      <p:pic>
        <p:nvPicPr>
          <p:cNvPr id="3074" name="Picture 2">
            <a:extLst>
              <a:ext uri="{FF2B5EF4-FFF2-40B4-BE49-F238E27FC236}">
                <a16:creationId xmlns:a16="http://schemas.microsoft.com/office/drawing/2014/main" id="{A7AD06EC-743F-45AE-9D72-0403AA70ECB5}"/>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0"/>
            <a:ext cx="12222480" cy="634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593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800" dirty="0"/>
              <a:t>Suppose a day trader buys one share of IBM</a:t>
            </a:r>
          </a:p>
          <a:p>
            <a:endParaRPr lang="en-US" altLang="en-US" sz="2800" dirty="0">
              <a:solidFill>
                <a:srgbClr val="FF9900"/>
              </a:solidFill>
            </a:endParaRPr>
          </a:p>
          <a:p>
            <a:pPr>
              <a:buSzPct val="150000"/>
              <a:buFont typeface="Arial" panose="020B0604020202020204" pitchFamily="34" charset="0"/>
              <a:buChar char="•"/>
            </a:pPr>
            <a:r>
              <a:rPr lang="en-US" altLang="en-US" sz="2800" dirty="0"/>
              <a:t>Let </a:t>
            </a:r>
            <a:r>
              <a:rPr lang="en-US" altLang="en-US" sz="2800" i="1" dirty="0"/>
              <a:t>X </a:t>
            </a:r>
            <a:r>
              <a:rPr lang="en-US" altLang="en-US" sz="2800" dirty="0"/>
              <a:t>represent the change in price of IBM </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She pays $100 today, and the price tomorrow can be either $105, $100 or $95</a:t>
            </a:r>
          </a:p>
          <a:p>
            <a:pPr marL="0" indent="0">
              <a:buNone/>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40463767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IN" sz="4400" dirty="0"/>
              <a:t>Special Continuous </a:t>
            </a:r>
          </a:p>
          <a:p>
            <a:pPr algn="ctr"/>
            <a:r>
              <a:rPr lang="en-IN" sz="4400" dirty="0"/>
              <a:t>Probability Distributions</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148796" y="3406649"/>
            <a:ext cx="10058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309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Uniform Distribution</a:t>
            </a:r>
            <a:endParaRPr lang="en-IN" dirty="0">
              <a:solidFill>
                <a:srgbClr val="0070C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buSzPct val="150000"/>
                  <a:buFont typeface="Arial" panose="020B0604020202020204" pitchFamily="34" charset="0"/>
                  <a:buChar char="•"/>
                </a:pPr>
                <a:r>
                  <a:rPr lang="en-US" sz="2800" dirty="0"/>
                  <a:t>The </a:t>
                </a:r>
                <a:r>
                  <a:rPr lang="en-US" sz="2800" b="1" dirty="0"/>
                  <a:t>uniform distribution </a:t>
                </a:r>
                <a:r>
                  <a:rPr lang="en-US" sz="2800" dirty="0"/>
                  <a:t>characterizes a continuous random variable for which all outcomes between a minimum </a:t>
                </a:r>
                <a14:m>
                  <m:oMath xmlns:m="http://schemas.openxmlformats.org/officeDocument/2006/math">
                    <m:r>
                      <a:rPr lang="en-US" sz="2800" i="1" dirty="0" smtClean="0">
                        <a:latin typeface="Cambria Math"/>
                      </a:rPr>
                      <m:t>(</m:t>
                    </m:r>
                    <m:r>
                      <a:rPr lang="en-IN" sz="2800" b="0" i="1" dirty="0" smtClean="0">
                        <a:latin typeface="Cambria Math"/>
                      </a:rPr>
                      <m:t>𝑎</m:t>
                    </m:r>
                    <m:r>
                      <a:rPr lang="en-US" sz="2800" i="1" dirty="0" smtClean="0">
                        <a:latin typeface="Cambria Math"/>
                      </a:rPr>
                      <m:t>) </m:t>
                    </m:r>
                  </m:oMath>
                </a14:m>
                <a:r>
                  <a:rPr lang="en-US" sz="2800" dirty="0"/>
                  <a:t>and a maximum </a:t>
                </a:r>
                <a14:m>
                  <m:oMath xmlns:m="http://schemas.openxmlformats.org/officeDocument/2006/math">
                    <m:r>
                      <a:rPr lang="en-US" sz="2800" i="1" dirty="0">
                        <a:latin typeface="Cambria Math"/>
                      </a:rPr>
                      <m:t>(</m:t>
                    </m:r>
                    <m:r>
                      <a:rPr lang="en-IN" sz="2800" b="0" i="1" dirty="0" smtClean="0">
                        <a:latin typeface="Cambria Math"/>
                      </a:rPr>
                      <m:t>𝑏</m:t>
                    </m:r>
                    <m:r>
                      <a:rPr lang="en-US" sz="2800" i="1" dirty="0">
                        <a:latin typeface="Cambria Math"/>
                      </a:rPr>
                      <m:t>)</m:t>
                    </m:r>
                  </m:oMath>
                </a14:m>
                <a:r>
                  <a:rPr lang="en-US" sz="2800" dirty="0"/>
                  <a:t> are equally likely.</a:t>
                </a:r>
              </a:p>
              <a:p>
                <a:pPr>
                  <a:buSzPct val="150000"/>
                  <a:buFont typeface="Arial" panose="020B0604020202020204" pitchFamily="34" charset="0"/>
                  <a:buChar char="•"/>
                </a:pPr>
                <a:r>
                  <a:rPr lang="en-US" sz="2800" dirty="0"/>
                  <a:t>Density function:</a:t>
                </a:r>
              </a:p>
              <a:p>
                <a:pPr>
                  <a:buSzPct val="150000"/>
                  <a:buFont typeface="Arial" panose="020B0604020202020204" pitchFamily="34" charset="0"/>
                  <a:buChar char="•"/>
                </a:pPr>
                <a:endParaRPr lang="en-US" sz="2800" dirty="0"/>
              </a:p>
              <a:p>
                <a:pPr marL="0" indent="0">
                  <a:buSzPct val="150000"/>
                  <a:buNone/>
                </a:pPr>
                <a:endParaRPr lang="en-US" dirty="0"/>
              </a:p>
              <a:p>
                <a:pPr>
                  <a:buSzPct val="150000"/>
                  <a:buFont typeface="Arial" panose="020B0604020202020204" pitchFamily="34" charset="0"/>
                  <a:buChar char="•"/>
                </a:pPr>
                <a:endParaRPr lang="en-US" dirty="0"/>
              </a:p>
              <a:p>
                <a:pPr>
                  <a:buSzPct val="150000"/>
                  <a:buFont typeface="Arial" panose="020B0604020202020204" pitchFamily="34" charset="0"/>
                  <a:buChar char="•"/>
                </a:pPr>
                <a:endParaRPr lang="en-US" dirty="0"/>
              </a:p>
              <a:p>
                <a:pPr>
                  <a:buSzPct val="150000"/>
                  <a:buFont typeface="Arial" panose="020B0604020202020204" pitchFamily="34" charset="0"/>
                  <a:buChar char="•"/>
                </a:pPr>
                <a:endParaRPr lang="en-US" dirty="0"/>
              </a:p>
              <a:p>
                <a:pPr>
                  <a:buSzPct val="150000"/>
                  <a:buFont typeface="Arial" panose="020B0604020202020204" pitchFamily="34" charset="0"/>
                  <a:buChar char="•"/>
                </a:pPr>
                <a:endParaRPr lang="en-US" dirty="0"/>
              </a:p>
              <a:p>
                <a:pPr>
                  <a:buSzPct val="150000"/>
                  <a:buFont typeface="Arial" panose="020B0604020202020204" pitchFamily="34" charset="0"/>
                  <a:buChar char="•"/>
                </a:pPr>
                <a:endParaRPr lang="en-US"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970" t="-7424" r="-2121"/>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8" name="Picture 7"/>
          <p:cNvPicPr>
            <a:picLocks noChangeAspect="1"/>
          </p:cNvPicPr>
          <p:nvPr/>
        </p:nvPicPr>
        <p:blipFill rotWithShape="1">
          <a:blip r:embed="rId3"/>
          <a:srcRect r="11012"/>
          <a:stretch/>
        </p:blipFill>
        <p:spPr>
          <a:xfrm>
            <a:off x="3520555" y="3717031"/>
            <a:ext cx="4683288" cy="2104219"/>
          </a:xfrm>
          <a:prstGeom prst="rect">
            <a:avLst/>
          </a:prstGeom>
        </p:spPr>
      </p:pic>
    </p:spTree>
    <p:extLst>
      <p:ext uri="{BB962C8B-B14F-4D97-AF65-F5344CB8AC3E}">
        <p14:creationId xmlns:p14="http://schemas.microsoft.com/office/powerpoint/2010/main" val="11861480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70C0"/>
                </a:solidFill>
              </a:rPr>
              <a:t>Uniform Distribution (Contd.)</a:t>
            </a:r>
          </a:p>
        </p:txBody>
      </p:sp>
      <p:sp>
        <p:nvSpPr>
          <p:cNvPr id="3" name="Content Placeholder 2"/>
          <p:cNvSpPr>
            <a:spLocks noGrp="1"/>
          </p:cNvSpPr>
          <p:nvPr>
            <p:ph idx="1"/>
          </p:nvPr>
        </p:nvSpPr>
        <p:spPr/>
        <p:txBody>
          <a:bodyPr/>
          <a:lstStyle/>
          <a:p>
            <a:pPr>
              <a:buSzPct val="150000"/>
              <a:buFont typeface="Arial" panose="020B0604020202020204" pitchFamily="34" charset="0"/>
              <a:buChar char="•"/>
            </a:pPr>
            <a:r>
              <a:rPr lang="en-US" sz="2800" dirty="0"/>
              <a:t>Cumulative distribution function:</a:t>
            </a:r>
          </a:p>
          <a:p>
            <a:pPr>
              <a:buSzPct val="150000"/>
              <a:buFont typeface="Arial" panose="020B0604020202020204" pitchFamily="34" charset="0"/>
              <a:buChar char="•"/>
            </a:pPr>
            <a:endParaRPr lang="en-US" sz="2800" dirty="0"/>
          </a:p>
          <a:p>
            <a:pPr marL="0" indent="0">
              <a:buSzPct val="150000"/>
              <a:buNone/>
            </a:pPr>
            <a:endParaRPr lang="en-US" sz="2800" dirty="0"/>
          </a:p>
          <a:p>
            <a:pPr marL="0" indent="0">
              <a:buSzPct val="150000"/>
              <a:buNone/>
            </a:pPr>
            <a:endParaRPr lang="en-US" sz="2800" dirty="0"/>
          </a:p>
          <a:p>
            <a:pPr marL="0" indent="0">
              <a:buSzPct val="150000"/>
              <a:buNone/>
            </a:pPr>
            <a:endParaRPr lang="en-US" sz="2800" dirty="0"/>
          </a:p>
          <a:p>
            <a:pPr>
              <a:buSzPct val="150000"/>
              <a:buFont typeface="Arial" panose="020B0604020202020204" pitchFamily="34" charset="0"/>
              <a:buChar char="•"/>
            </a:pPr>
            <a:r>
              <a:rPr lang="en-US" sz="2800" dirty="0"/>
              <a:t>Expected value = (</a:t>
            </a:r>
            <a:r>
              <a:rPr lang="en-US" sz="2800" i="1" dirty="0"/>
              <a:t>a + b</a:t>
            </a:r>
            <a:r>
              <a:rPr lang="en-US" sz="2800" dirty="0"/>
              <a:t>)/2; variance = (</a:t>
            </a:r>
            <a:r>
              <a:rPr lang="en-US" sz="2800" i="1" dirty="0"/>
              <a:t>b – a</a:t>
            </a:r>
            <a:r>
              <a:rPr lang="en-US" sz="2800" dirty="0"/>
              <a:t>)</a:t>
            </a:r>
            <a:r>
              <a:rPr lang="en-US" sz="2800" baseline="30000" dirty="0"/>
              <a:t>2</a:t>
            </a:r>
            <a:r>
              <a:rPr lang="en-US" sz="2800" dirty="0"/>
              <a:t>/12</a:t>
            </a:r>
          </a:p>
          <a:p>
            <a:pPr marL="0" indent="0">
              <a:buSzPct val="150000"/>
              <a:buNone/>
            </a:pPr>
            <a:endParaRPr lang="en-US"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p:cNvPicPr>
            <a:picLocks noChangeAspect="1"/>
          </p:cNvPicPr>
          <p:nvPr/>
        </p:nvPicPr>
        <p:blipFill rotWithShape="1">
          <a:blip r:embed="rId2"/>
          <a:srcRect r="12308"/>
          <a:stretch/>
        </p:blipFill>
        <p:spPr>
          <a:xfrm>
            <a:off x="3232597" y="2550017"/>
            <a:ext cx="4906851" cy="1841679"/>
          </a:xfrm>
          <a:prstGeom prst="rect">
            <a:avLst/>
          </a:prstGeom>
        </p:spPr>
      </p:pic>
    </p:spTree>
    <p:extLst>
      <p:ext uri="{BB962C8B-B14F-4D97-AF65-F5344CB8AC3E}">
        <p14:creationId xmlns:p14="http://schemas.microsoft.com/office/powerpoint/2010/main" val="30384765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Uniform Probabilities</a:t>
            </a:r>
            <a:endParaRPr lang="en-IN" dirty="0"/>
          </a:p>
        </p:txBody>
      </p:sp>
      <p:sp>
        <p:nvSpPr>
          <p:cNvPr id="3" name="Content Placeholder 2"/>
          <p:cNvSpPr>
            <a:spLocks noGrp="1"/>
          </p:cNvSpPr>
          <p:nvPr>
            <p:ph idx="1"/>
          </p:nvPr>
        </p:nvSpPr>
        <p:spPr/>
        <p:txBody>
          <a:bodyPr>
            <a:normAutofit/>
          </a:bodyPr>
          <a:lstStyle/>
          <a:p>
            <a:pPr marL="452628" indent="-342900">
              <a:spcAft>
                <a:spcPts val="0"/>
              </a:spcAft>
              <a:buSzPct val="150000"/>
              <a:buFont typeface="Arial" panose="020B0604020202020204" pitchFamily="34" charset="0"/>
              <a:buChar char="•"/>
              <a:defRPr/>
            </a:pPr>
            <a:endParaRPr lang="en-US" dirty="0"/>
          </a:p>
          <a:p>
            <a:pPr marL="452628" indent="-342900">
              <a:spcAft>
                <a:spcPts val="0"/>
              </a:spcAft>
              <a:buSzPct val="150000"/>
              <a:buFont typeface="Arial" panose="020B0604020202020204" pitchFamily="34" charset="0"/>
              <a:buChar char="•"/>
              <a:defRPr/>
            </a:pPr>
            <a:r>
              <a:rPr lang="en-US" sz="2400" dirty="0"/>
              <a:t>Sales revenue for a product varies uniformly each week between $1000 and $2000.</a:t>
            </a:r>
          </a:p>
          <a:p>
            <a:pPr>
              <a:buSzPct val="150000"/>
              <a:buFont typeface="Arial" panose="020B0604020202020204" pitchFamily="34" charset="0"/>
              <a:buChar char="•"/>
            </a:pPr>
            <a:r>
              <a:rPr lang="en-US" sz="2400" dirty="0"/>
              <a:t>Probability that sales revenue will be less than x = $1,300.</a:t>
            </a:r>
          </a:p>
          <a:p>
            <a:pPr marL="201168" lvl="1" indent="0">
              <a:buSzPct val="150000"/>
              <a:buNone/>
            </a:pPr>
            <a:r>
              <a:rPr lang="en-US" sz="2400" i="1" dirty="0"/>
              <a:t>F</a:t>
            </a:r>
            <a:r>
              <a:rPr lang="en-US" sz="2400" dirty="0"/>
              <a:t>(1,300) = (1,300 - 1,000) / (2,000 - 1,000) = 0.30</a:t>
            </a:r>
          </a:p>
          <a:p>
            <a:pPr marL="201168" lvl="1" indent="0">
              <a:buSzPct val="150000"/>
              <a:buNone/>
            </a:pPr>
            <a:endParaRPr lang="en-US" sz="2400" dirty="0"/>
          </a:p>
          <a:p>
            <a:pPr>
              <a:buSzPct val="150000"/>
              <a:buFont typeface="Arial" panose="020B0604020202020204" pitchFamily="34" charset="0"/>
              <a:buChar char="•"/>
            </a:pPr>
            <a:r>
              <a:rPr lang="en-US" sz="2400" dirty="0"/>
              <a:t>Probability that revenue will be between $1,500 and $1,700.</a:t>
            </a:r>
          </a:p>
          <a:p>
            <a:pPr marL="201168" lvl="1" indent="0">
              <a:buSzPct val="150000"/>
              <a:buNone/>
            </a:pPr>
            <a:r>
              <a:rPr lang="en-US" sz="2400" i="1" dirty="0"/>
              <a:t>P</a:t>
            </a:r>
            <a:r>
              <a:rPr lang="en-US" sz="2400" dirty="0"/>
              <a:t>(1,500 ≤ </a:t>
            </a:r>
            <a:r>
              <a:rPr lang="en-US" sz="2400" i="1" dirty="0"/>
              <a:t>X</a:t>
            </a:r>
            <a:r>
              <a:rPr lang="en-US" sz="2400" dirty="0"/>
              <a:t> ≤ 1,700) = </a:t>
            </a:r>
            <a:r>
              <a:rPr lang="en-US" sz="2400" i="1" dirty="0"/>
              <a:t>P</a:t>
            </a:r>
            <a:r>
              <a:rPr lang="en-US" sz="2400" dirty="0"/>
              <a:t>(</a:t>
            </a:r>
            <a:r>
              <a:rPr lang="en-US" sz="2400" i="1" dirty="0"/>
              <a:t>X</a:t>
            </a:r>
            <a:r>
              <a:rPr lang="en-US" sz="2400" dirty="0"/>
              <a:t> ≤ 1,700) - P(</a:t>
            </a:r>
            <a:r>
              <a:rPr lang="en-US" sz="2400" i="1" dirty="0"/>
              <a:t>X</a:t>
            </a:r>
            <a:r>
              <a:rPr lang="en-US" sz="2400" dirty="0"/>
              <a:t> ≤ 1,500) = </a:t>
            </a:r>
            <a:r>
              <a:rPr lang="en-US" sz="2400" i="1" dirty="0"/>
              <a:t>F</a:t>
            </a:r>
            <a:r>
              <a:rPr lang="en-US" sz="2400" dirty="0"/>
              <a:t>(1,700) - </a:t>
            </a:r>
            <a:r>
              <a:rPr lang="en-US" sz="2400" i="1" dirty="0"/>
              <a:t>F</a:t>
            </a:r>
            <a:r>
              <a:rPr lang="en-US" sz="2400" dirty="0"/>
              <a:t>(1,500) = </a:t>
            </a:r>
            <a:r>
              <a:rPr lang="en-US" sz="2400" i="1" dirty="0"/>
              <a:t>F</a:t>
            </a:r>
            <a:r>
              <a:rPr lang="en-US" sz="2400" dirty="0"/>
              <a:t>(1,700) - </a:t>
            </a:r>
            <a:r>
              <a:rPr lang="en-US" sz="2400" i="1" dirty="0"/>
              <a:t>F</a:t>
            </a:r>
            <a:r>
              <a:rPr lang="en-US" sz="2400" dirty="0"/>
              <a:t>(1,500) = 0.7 – 0.5 = 0.2</a:t>
            </a:r>
          </a:p>
          <a:p>
            <a:endParaRPr lang="en-IN" sz="2400"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5681" y="2768958"/>
            <a:ext cx="2775252" cy="1635355"/>
          </a:xfrm>
          <a:prstGeom prst="rect">
            <a:avLst/>
          </a:prstGeom>
        </p:spPr>
      </p:pic>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6" name="Picture 5"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278" y="5149579"/>
            <a:ext cx="3264655" cy="1152128"/>
          </a:xfrm>
          <a:prstGeom prst="rect">
            <a:avLst/>
          </a:prstGeom>
        </p:spPr>
      </p:pic>
    </p:spTree>
    <p:extLst>
      <p:ext uri="{BB962C8B-B14F-4D97-AF65-F5344CB8AC3E}">
        <p14:creationId xmlns:p14="http://schemas.microsoft.com/office/powerpoint/2010/main" val="13111444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Exponential Distribution</a:t>
            </a:r>
            <a:endParaRPr lang="en-IN" dirty="0">
              <a:solidFill>
                <a:srgbClr val="0070C0"/>
              </a:solidFill>
            </a:endParaRPr>
          </a:p>
        </p:txBody>
      </p:sp>
      <p:sp>
        <p:nvSpPr>
          <p:cNvPr id="3" name="Content Placeholder 2"/>
          <p:cNvSpPr>
            <a:spLocks noGrp="1"/>
          </p:cNvSpPr>
          <p:nvPr>
            <p:ph idx="1"/>
          </p:nvPr>
        </p:nvSpPr>
        <p:spPr>
          <a:xfrm>
            <a:off x="1097280" y="1845734"/>
            <a:ext cx="10058400" cy="4619460"/>
          </a:xfrm>
        </p:spPr>
        <p:txBody>
          <a:bodyPr>
            <a:normAutofit fontScale="62500" lnSpcReduction="20000"/>
          </a:bodyPr>
          <a:lstStyle/>
          <a:p>
            <a:pPr>
              <a:buSzPct val="150000"/>
              <a:buFont typeface="Arial" panose="020B0604020202020204" pitchFamily="34" charset="0"/>
              <a:buChar char="•"/>
            </a:pPr>
            <a:r>
              <a:rPr lang="en-US" sz="3800" dirty="0"/>
              <a:t>Models the time between randomly occurring events </a:t>
            </a:r>
          </a:p>
          <a:p>
            <a:pPr>
              <a:buSzPct val="150000"/>
              <a:buFont typeface="Arial" panose="020B0604020202020204" pitchFamily="34" charset="0"/>
              <a:buChar char="•"/>
            </a:pPr>
            <a:r>
              <a:rPr lang="en-US" sz="3800" dirty="0"/>
              <a:t>Density function:</a:t>
            </a:r>
          </a:p>
          <a:p>
            <a:pPr>
              <a:buSzPct val="150000"/>
              <a:buFont typeface="Arial" panose="020B0604020202020204" pitchFamily="34" charset="0"/>
              <a:buChar char="•"/>
            </a:pPr>
            <a:endParaRPr lang="en-US" sz="3800" dirty="0"/>
          </a:p>
          <a:p>
            <a:pPr>
              <a:buSzPct val="150000"/>
              <a:buFont typeface="Arial" panose="020B0604020202020204" pitchFamily="34" charset="0"/>
              <a:buChar char="•"/>
            </a:pPr>
            <a:endParaRPr lang="en-US" sz="3800" dirty="0"/>
          </a:p>
          <a:p>
            <a:pPr>
              <a:buSzPct val="150000"/>
              <a:buFont typeface="Arial" panose="020B0604020202020204" pitchFamily="34" charset="0"/>
              <a:buChar char="•"/>
            </a:pPr>
            <a:r>
              <a:rPr lang="en-US" sz="3800" dirty="0"/>
              <a:t>Cumulative distribution function:</a:t>
            </a:r>
          </a:p>
          <a:p>
            <a:pPr marL="0" indent="0">
              <a:buSzPct val="150000"/>
              <a:buNone/>
            </a:pPr>
            <a:r>
              <a:rPr lang="en-US" sz="3800" dirty="0"/>
              <a:t>  </a:t>
            </a:r>
          </a:p>
          <a:p>
            <a:pPr>
              <a:buSzPct val="150000"/>
              <a:buFont typeface="Arial" panose="020B0604020202020204" pitchFamily="34" charset="0"/>
              <a:buChar char="•"/>
            </a:pPr>
            <a:endParaRPr lang="en-US" sz="3800" dirty="0"/>
          </a:p>
          <a:p>
            <a:pPr>
              <a:buSzPct val="150000"/>
              <a:buFont typeface="Arial" panose="020B0604020202020204" pitchFamily="34" charset="0"/>
              <a:buChar char="•"/>
            </a:pPr>
            <a:r>
              <a:rPr lang="en-US" sz="3800" dirty="0"/>
              <a:t>Mean = </a:t>
            </a:r>
            <a:r>
              <a:rPr lang="en-US" sz="3800" i="1" dirty="0">
                <a:latin typeface="Symbol" charset="2"/>
                <a:cs typeface="Symbol" charset="2"/>
              </a:rPr>
              <a:t>m</a:t>
            </a:r>
            <a:r>
              <a:rPr lang="en-US" sz="3800" dirty="0"/>
              <a:t> = 1/</a:t>
            </a:r>
            <a:r>
              <a:rPr lang="en-US" sz="3800" i="1" dirty="0">
                <a:latin typeface="Symbol" charset="2"/>
                <a:cs typeface="Symbol" charset="2"/>
              </a:rPr>
              <a:t>l</a:t>
            </a:r>
          </a:p>
          <a:p>
            <a:pPr>
              <a:buSzPct val="150000"/>
              <a:buFont typeface="Arial" panose="020B0604020202020204" pitchFamily="34" charset="0"/>
              <a:buChar char="•"/>
            </a:pPr>
            <a:r>
              <a:rPr lang="en-US" sz="3800" dirty="0"/>
              <a:t>Excel function:</a:t>
            </a:r>
            <a:r>
              <a:rPr lang="en-US" sz="3800" dirty="0">
                <a:solidFill>
                  <a:srgbClr val="39639D"/>
                </a:solidFill>
              </a:rPr>
              <a:t>=EXPON.DIST(</a:t>
            </a:r>
            <a:r>
              <a:rPr lang="en-US" sz="3800" i="1" dirty="0">
                <a:solidFill>
                  <a:srgbClr val="39639D"/>
                </a:solidFill>
              </a:rPr>
              <a:t>x, lambda, cumulative</a:t>
            </a:r>
            <a:r>
              <a:rPr lang="en-US" sz="3800" dirty="0">
                <a:solidFill>
                  <a:srgbClr val="39639D"/>
                </a:solidFill>
              </a:rPr>
              <a:t>)</a:t>
            </a:r>
          </a:p>
          <a:p>
            <a:pPr marL="0" indent="0">
              <a:buSzPct val="150000"/>
              <a:buNone/>
            </a:pPr>
            <a:r>
              <a:rPr lang="en-US" sz="3800" dirty="0"/>
              <a:t>If the number of events occurring during  an interval of time has a Poisson distribution, then the time between events is exponentially distributed.</a:t>
            </a:r>
          </a:p>
          <a:p>
            <a:pPr>
              <a:buSzPct val="150000"/>
              <a:buFont typeface="Arial" panose="020B0604020202020204" pitchFamily="34" charset="0"/>
              <a:buChar char="•"/>
            </a:pPr>
            <a:endParaRPr lang="en-US" dirty="0">
              <a:solidFill>
                <a:srgbClr val="39639D"/>
              </a:solidFill>
            </a:endParaRP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p:cNvPicPr>
            <a:picLocks noChangeAspect="1"/>
          </p:cNvPicPr>
          <p:nvPr/>
        </p:nvPicPr>
        <p:blipFill rotWithShape="1">
          <a:blip r:embed="rId2"/>
          <a:srcRect r="13728"/>
          <a:stretch/>
        </p:blipFill>
        <p:spPr>
          <a:xfrm>
            <a:off x="2261334" y="2614408"/>
            <a:ext cx="4796290" cy="901523"/>
          </a:xfrm>
          <a:prstGeom prst="rect">
            <a:avLst/>
          </a:prstGeom>
        </p:spPr>
      </p:pic>
      <p:pic>
        <p:nvPicPr>
          <p:cNvPr id="10" name="Picture 9"/>
          <p:cNvPicPr>
            <a:picLocks noChangeAspect="1"/>
          </p:cNvPicPr>
          <p:nvPr/>
        </p:nvPicPr>
        <p:blipFill rotWithShape="1">
          <a:blip r:embed="rId3"/>
          <a:srcRect r="13734"/>
          <a:stretch/>
        </p:blipFill>
        <p:spPr>
          <a:xfrm>
            <a:off x="2261334" y="3818860"/>
            <a:ext cx="4680379" cy="778897"/>
          </a:xfrm>
          <a:prstGeom prst="rect">
            <a:avLst/>
          </a:prstGeom>
        </p:spPr>
      </p:pic>
      <p:pic>
        <p:nvPicPr>
          <p:cNvPr id="11" name="Picture 10"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521" y="2125013"/>
            <a:ext cx="5692462" cy="3142445"/>
          </a:xfrm>
          <a:prstGeom prst="rect">
            <a:avLst/>
          </a:prstGeom>
        </p:spPr>
      </p:pic>
    </p:spTree>
    <p:extLst>
      <p:ext uri="{BB962C8B-B14F-4D97-AF65-F5344CB8AC3E}">
        <p14:creationId xmlns:p14="http://schemas.microsoft.com/office/powerpoint/2010/main" val="13064171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of Exponential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3"/>
                <a:ext cx="10058400" cy="4297489"/>
              </a:xfrm>
            </p:spPr>
            <p:txBody>
              <a:bodyPr>
                <a:normAutofit fontScale="92500" lnSpcReduction="10000"/>
              </a:bodyPr>
              <a:lstStyle/>
              <a:p>
                <a:endParaRPr lang="en-IN" sz="2800" dirty="0"/>
              </a:p>
              <a:p>
                <a:pPr algn="just"/>
                <a:r>
                  <a:rPr lang="en-IN" sz="3200" dirty="0"/>
                  <a:t>Assume that duration of a telephonic conversation follows exponential distribution </a:t>
                </a:r>
                <a14:m>
                  <m:oMath xmlns:m="http://schemas.openxmlformats.org/officeDocument/2006/math">
                    <m:r>
                      <a:rPr lang="en-IN" sz="3200" b="0" i="1" smtClean="0">
                        <a:latin typeface="Cambria Math"/>
                      </a:rPr>
                      <m:t>𝑓</m:t>
                    </m:r>
                    <m:d>
                      <m:dPr>
                        <m:ctrlPr>
                          <a:rPr lang="en-IN" sz="3200" b="0" i="1" smtClean="0">
                            <a:latin typeface="Cambria Math" panose="02040503050406030204" pitchFamily="18" charset="0"/>
                          </a:rPr>
                        </m:ctrlPr>
                      </m:dPr>
                      <m:e>
                        <m:r>
                          <a:rPr lang="en-IN" sz="3200" b="0" i="1" smtClean="0">
                            <a:latin typeface="Cambria Math"/>
                          </a:rPr>
                          <m:t>𝑡</m:t>
                        </m:r>
                      </m:e>
                    </m:d>
                    <m:r>
                      <a:rPr lang="en-IN" sz="3200" b="0" i="1" smtClean="0">
                        <a:latin typeface="Cambria Math"/>
                      </a:rPr>
                      <m:t>=</m:t>
                    </m:r>
                    <m:f>
                      <m:fPr>
                        <m:ctrlPr>
                          <a:rPr lang="en-IN" sz="3200" b="0" i="1" smtClean="0">
                            <a:latin typeface="Cambria Math" panose="02040503050406030204" pitchFamily="18" charset="0"/>
                          </a:rPr>
                        </m:ctrlPr>
                      </m:fPr>
                      <m:num>
                        <m:r>
                          <a:rPr lang="en-IN" sz="3200" b="0" i="1" smtClean="0">
                            <a:latin typeface="Cambria Math"/>
                          </a:rPr>
                          <m:t>1</m:t>
                        </m:r>
                      </m:num>
                      <m:den>
                        <m:r>
                          <a:rPr lang="en-IN" sz="3200" b="0" i="1" smtClean="0">
                            <a:latin typeface="Cambria Math"/>
                          </a:rPr>
                          <m:t>5</m:t>
                        </m:r>
                      </m:den>
                    </m:f>
                    <m:sSup>
                      <m:sSupPr>
                        <m:ctrlPr>
                          <a:rPr lang="en-IN" sz="3200" b="0" i="1" smtClean="0">
                            <a:latin typeface="Cambria Math" panose="02040503050406030204" pitchFamily="18" charset="0"/>
                          </a:rPr>
                        </m:ctrlPr>
                      </m:sSupPr>
                      <m:e>
                        <m:r>
                          <a:rPr lang="en-IN" sz="3200" b="0" i="1" smtClean="0">
                            <a:latin typeface="Cambria Math"/>
                          </a:rPr>
                          <m:t>𝑒</m:t>
                        </m:r>
                      </m:e>
                      <m:sup>
                        <m:f>
                          <m:fPr>
                            <m:ctrlPr>
                              <a:rPr lang="en-IN" sz="3200" b="0" i="1" smtClean="0">
                                <a:latin typeface="Cambria Math" panose="02040503050406030204" pitchFamily="18" charset="0"/>
                              </a:rPr>
                            </m:ctrlPr>
                          </m:fPr>
                          <m:num>
                            <m:r>
                              <a:rPr lang="en-IN" sz="3200" b="0" i="1" smtClean="0">
                                <a:latin typeface="Cambria Math"/>
                              </a:rPr>
                              <m:t>−</m:t>
                            </m:r>
                            <m:r>
                              <a:rPr lang="en-IN" sz="3200" b="0" i="1" smtClean="0">
                                <a:latin typeface="Cambria Math"/>
                              </a:rPr>
                              <m:t>𝑡</m:t>
                            </m:r>
                          </m:num>
                          <m:den>
                            <m:r>
                              <a:rPr lang="en-IN" sz="3200" b="0" i="1" smtClean="0">
                                <a:latin typeface="Cambria Math"/>
                              </a:rPr>
                              <m:t>5</m:t>
                            </m:r>
                          </m:den>
                        </m:f>
                      </m:sup>
                    </m:sSup>
                    <m:r>
                      <a:rPr lang="en-IN" sz="3200" b="0" i="1" smtClean="0">
                        <a:latin typeface="Cambria Math"/>
                      </a:rPr>
                      <m:t>   , </m:t>
                    </m:r>
                    <m:r>
                      <a:rPr lang="en-IN" sz="3200" b="0" i="1" smtClean="0">
                        <a:latin typeface="Cambria Math"/>
                      </a:rPr>
                      <m:t>𝑡</m:t>
                    </m:r>
                    <m:r>
                      <a:rPr lang="en-IN" sz="3200" b="0" i="1" smtClean="0">
                        <a:latin typeface="Cambria Math"/>
                      </a:rPr>
                      <m:t>&gt;0.</m:t>
                    </m:r>
                  </m:oMath>
                </a14:m>
                <a:r>
                  <a:rPr lang="en-IN" sz="3200" dirty="0"/>
                  <a:t> Find the probability that conversation will exceeds 5 minutes?</a:t>
                </a:r>
              </a:p>
              <a:p>
                <a:r>
                  <a:rPr lang="en-IN" sz="3200" dirty="0"/>
                  <a:t>Solution: </a:t>
                </a:r>
                <a14:m>
                  <m:oMath xmlns:m="http://schemas.openxmlformats.org/officeDocument/2006/math">
                    <m:r>
                      <a:rPr lang="en-IN" sz="3200" i="1">
                        <a:latin typeface="Cambria Math"/>
                      </a:rPr>
                      <m:t>𝑃</m:t>
                    </m:r>
                    <m:d>
                      <m:dPr>
                        <m:begChr m:val="["/>
                        <m:endChr m:val="]"/>
                        <m:ctrlPr>
                          <a:rPr lang="en-IN" sz="3200" i="1">
                            <a:latin typeface="Cambria Math" panose="02040503050406030204" pitchFamily="18" charset="0"/>
                          </a:rPr>
                        </m:ctrlPr>
                      </m:dPr>
                      <m:e>
                        <m:r>
                          <a:rPr lang="en-IN" sz="3200" i="1">
                            <a:latin typeface="Cambria Math"/>
                          </a:rPr>
                          <m:t>𝑡</m:t>
                        </m:r>
                        <m:r>
                          <a:rPr lang="en-IN" sz="3200" i="1">
                            <a:latin typeface="Cambria Math"/>
                            <a:ea typeface="Cambria Math"/>
                          </a:rPr>
                          <m:t>≥5</m:t>
                        </m:r>
                      </m:e>
                    </m:d>
                    <m:r>
                      <a:rPr lang="en-IN" sz="3200" i="1">
                        <a:latin typeface="Cambria Math"/>
                      </a:rPr>
                      <m:t> </m:t>
                    </m:r>
                  </m:oMath>
                </a14:m>
                <a:r>
                  <a:rPr lang="en-IN" sz="3200" dirty="0"/>
                  <a:t>= </a:t>
                </a:r>
                <a14:m>
                  <m:oMath xmlns:m="http://schemas.openxmlformats.org/officeDocument/2006/math">
                    <m:nary>
                      <m:naryPr>
                        <m:ctrlPr>
                          <a:rPr lang="en-IN" sz="3200" i="1">
                            <a:latin typeface="Cambria Math" panose="02040503050406030204" pitchFamily="18" charset="0"/>
                          </a:rPr>
                        </m:ctrlPr>
                      </m:naryPr>
                      <m:sub>
                        <m:r>
                          <m:rPr>
                            <m:brk m:alnAt="23"/>
                          </m:rPr>
                          <a:rPr lang="en-IN" sz="3200" i="1">
                            <a:latin typeface="Cambria Math"/>
                          </a:rPr>
                          <m:t>5</m:t>
                        </m:r>
                      </m:sub>
                      <m:sup>
                        <m:r>
                          <a:rPr lang="en-IN" sz="3200" i="1">
                            <a:latin typeface="Cambria Math"/>
                            <a:ea typeface="Cambria Math"/>
                          </a:rPr>
                          <m:t>∞</m:t>
                        </m:r>
                      </m:sup>
                      <m:e>
                        <m:r>
                          <a:rPr lang="en-IN" sz="3200" i="1">
                            <a:latin typeface="Cambria Math"/>
                          </a:rPr>
                          <m:t>𝑓</m:t>
                        </m:r>
                        <m:d>
                          <m:dPr>
                            <m:ctrlPr>
                              <a:rPr lang="en-IN" sz="3200" i="1">
                                <a:latin typeface="Cambria Math" panose="02040503050406030204" pitchFamily="18" charset="0"/>
                              </a:rPr>
                            </m:ctrlPr>
                          </m:dPr>
                          <m:e>
                            <m:r>
                              <a:rPr lang="en-IN" sz="3200" i="1">
                                <a:latin typeface="Cambria Math"/>
                              </a:rPr>
                              <m:t>𝑡</m:t>
                            </m:r>
                          </m:e>
                        </m:d>
                        <m:r>
                          <a:rPr lang="en-IN" sz="3200" i="1">
                            <a:latin typeface="Cambria Math"/>
                          </a:rPr>
                          <m:t>𝑑𝑡</m:t>
                        </m:r>
                      </m:e>
                    </m:nary>
                  </m:oMath>
                </a14:m>
                <a:endParaRPr lang="en-IN" sz="3200" dirty="0"/>
              </a:p>
              <a:p>
                <a:r>
                  <a:rPr lang="en-IN" sz="3200" dirty="0"/>
                  <a:t>                 = </a:t>
                </a:r>
                <a14:m>
                  <m:oMath xmlns:m="http://schemas.openxmlformats.org/officeDocument/2006/math">
                    <m:nary>
                      <m:naryPr>
                        <m:ctrlPr>
                          <a:rPr lang="en-IN" sz="3200" i="1">
                            <a:latin typeface="Cambria Math" panose="02040503050406030204" pitchFamily="18" charset="0"/>
                          </a:rPr>
                        </m:ctrlPr>
                      </m:naryPr>
                      <m:sub>
                        <m:r>
                          <m:rPr>
                            <m:brk m:alnAt="23"/>
                          </m:rPr>
                          <a:rPr lang="en-IN" sz="3200" i="1">
                            <a:latin typeface="Cambria Math"/>
                          </a:rPr>
                          <m:t>5</m:t>
                        </m:r>
                      </m:sub>
                      <m:sup>
                        <m:r>
                          <a:rPr lang="en-IN" sz="3200" i="1">
                            <a:latin typeface="Cambria Math"/>
                            <a:ea typeface="Cambria Math"/>
                          </a:rPr>
                          <m:t>∞</m:t>
                        </m:r>
                      </m:sup>
                      <m:e>
                        <m:f>
                          <m:fPr>
                            <m:ctrlPr>
                              <a:rPr lang="en-IN" sz="3200" i="1">
                                <a:latin typeface="Cambria Math" panose="02040503050406030204" pitchFamily="18" charset="0"/>
                              </a:rPr>
                            </m:ctrlPr>
                          </m:fPr>
                          <m:num>
                            <m:r>
                              <a:rPr lang="en-IN" sz="3200" i="1">
                                <a:latin typeface="Cambria Math"/>
                              </a:rPr>
                              <m:t>1</m:t>
                            </m:r>
                          </m:num>
                          <m:den>
                            <m:r>
                              <a:rPr lang="en-IN" sz="3200" i="1">
                                <a:latin typeface="Cambria Math"/>
                              </a:rPr>
                              <m:t>5</m:t>
                            </m:r>
                          </m:den>
                        </m:f>
                        <m:sSup>
                          <m:sSupPr>
                            <m:ctrlPr>
                              <a:rPr lang="en-IN" sz="3200" i="1">
                                <a:latin typeface="Cambria Math" panose="02040503050406030204" pitchFamily="18" charset="0"/>
                              </a:rPr>
                            </m:ctrlPr>
                          </m:sSupPr>
                          <m:e>
                            <m:r>
                              <a:rPr lang="en-IN" sz="3200" i="1">
                                <a:latin typeface="Cambria Math"/>
                              </a:rPr>
                              <m:t>𝑒</m:t>
                            </m:r>
                          </m:e>
                          <m:sup>
                            <m:f>
                              <m:fPr>
                                <m:ctrlPr>
                                  <a:rPr lang="en-IN" sz="3200" i="1">
                                    <a:latin typeface="Cambria Math" panose="02040503050406030204" pitchFamily="18" charset="0"/>
                                  </a:rPr>
                                </m:ctrlPr>
                              </m:fPr>
                              <m:num>
                                <m:r>
                                  <a:rPr lang="en-IN" sz="3200" i="1">
                                    <a:latin typeface="Cambria Math"/>
                                  </a:rPr>
                                  <m:t>−</m:t>
                                </m:r>
                                <m:r>
                                  <a:rPr lang="en-IN" sz="3200" i="1">
                                    <a:latin typeface="Cambria Math"/>
                                  </a:rPr>
                                  <m:t>𝑡</m:t>
                                </m:r>
                              </m:num>
                              <m:den>
                                <m:r>
                                  <a:rPr lang="en-IN" sz="3200" i="1">
                                    <a:latin typeface="Cambria Math"/>
                                  </a:rPr>
                                  <m:t>5</m:t>
                                </m:r>
                              </m:den>
                            </m:f>
                          </m:sup>
                        </m:sSup>
                        <m:r>
                          <a:rPr lang="en-IN" sz="3200" i="1">
                            <a:latin typeface="Cambria Math"/>
                          </a:rPr>
                          <m:t>𝑑𝑡</m:t>
                        </m:r>
                      </m:e>
                    </m:nary>
                  </m:oMath>
                </a14:m>
                <a:endParaRPr lang="en-IN" sz="3200" dirty="0"/>
              </a:p>
              <a:p>
                <a:r>
                  <a:rPr lang="en-IN" sz="3200" dirty="0"/>
                  <a:t>                 = </a:t>
                </a:r>
                <a14:m>
                  <m:oMath xmlns:m="http://schemas.openxmlformats.org/officeDocument/2006/math">
                    <m:f>
                      <m:fPr>
                        <m:ctrlPr>
                          <a:rPr lang="en-IN" sz="3200" i="1">
                            <a:latin typeface="Cambria Math" panose="02040503050406030204" pitchFamily="18" charset="0"/>
                          </a:rPr>
                        </m:ctrlPr>
                      </m:fPr>
                      <m:num>
                        <m:r>
                          <a:rPr lang="en-IN" sz="3200" i="1">
                            <a:latin typeface="Cambria Math"/>
                          </a:rPr>
                          <m:t>1</m:t>
                        </m:r>
                      </m:num>
                      <m:den>
                        <m:r>
                          <a:rPr lang="en-IN" sz="3200" i="1">
                            <a:latin typeface="Cambria Math"/>
                          </a:rPr>
                          <m:t>𝑒</m:t>
                        </m:r>
                      </m:den>
                    </m:f>
                  </m:oMath>
                </a14:m>
                <a:endParaRPr lang="en-IN" sz="3200" dirty="0"/>
              </a:p>
              <a:p>
                <a:pPr algn="just"/>
                <a:endParaRPr lang="en-IN"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3"/>
                <a:ext cx="10058400" cy="4297489"/>
              </a:xfrm>
              <a:blipFill rotWithShape="1">
                <a:blip r:embed="rId2"/>
                <a:stretch>
                  <a:fillRect l="-1394" r="-2303"/>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12198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the Exponential Distribution</a:t>
            </a:r>
            <a:endParaRPr lang="en-IN" dirty="0"/>
          </a:p>
        </p:txBody>
      </p:sp>
      <p:sp>
        <p:nvSpPr>
          <p:cNvPr id="3" name="Content Placeholder 2"/>
          <p:cNvSpPr>
            <a:spLocks noGrp="1"/>
          </p:cNvSpPr>
          <p:nvPr>
            <p:ph idx="1"/>
          </p:nvPr>
        </p:nvSpPr>
        <p:spPr/>
        <p:txBody>
          <a:bodyPr/>
          <a:lstStyle/>
          <a:p>
            <a:pPr>
              <a:spcBef>
                <a:spcPct val="0"/>
              </a:spcBef>
              <a:buSzPct val="150000"/>
              <a:buFont typeface="Arial" panose="020B0604020202020204" pitchFamily="34" charset="0"/>
              <a:buChar char="•"/>
            </a:pPr>
            <a:r>
              <a:rPr lang="en-US" sz="2800" dirty="0"/>
              <a:t>The mean time to failure of a critical engine component is </a:t>
            </a:r>
            <a:r>
              <a:rPr lang="en-US" sz="2800" b="1" i="1" dirty="0">
                <a:latin typeface="Book Antiqua" pitchFamily="-72" charset="0"/>
              </a:rPr>
              <a:t>µ</a:t>
            </a:r>
            <a:r>
              <a:rPr lang="en-US" sz="2800" dirty="0"/>
              <a:t> = 8,000 hours. What is the probability of failing before 5000 hours?</a:t>
            </a:r>
          </a:p>
          <a:p>
            <a:pPr>
              <a:buSzPct val="150000"/>
              <a:buFont typeface="Arial" panose="020B0604020202020204" pitchFamily="34" charset="0"/>
              <a:buChar char="•"/>
            </a:pPr>
            <a:r>
              <a:rPr lang="en-US" sz="2800" i="1" dirty="0"/>
              <a:t>P(X &lt; x) </a:t>
            </a:r>
            <a:r>
              <a:rPr lang="en-US" sz="2800" dirty="0"/>
              <a:t>=EXPON.DIST(</a:t>
            </a:r>
            <a:r>
              <a:rPr lang="en-US" sz="2800" i="1" dirty="0"/>
              <a:t>x, lambda, cumulative</a:t>
            </a:r>
            <a:r>
              <a:rPr lang="en-US" sz="2800" dirty="0"/>
              <a:t>)</a:t>
            </a:r>
          </a:p>
          <a:p>
            <a:pPr>
              <a:buSzPct val="150000"/>
              <a:buFont typeface="Arial" panose="020B0604020202020204" pitchFamily="34" charset="0"/>
              <a:buChar char="•"/>
            </a:pPr>
            <a:r>
              <a:rPr lang="en-US" sz="2800" i="1" dirty="0">
                <a:latin typeface="Times" pitchFamily="-72" charset="0"/>
              </a:rPr>
              <a:t>λ</a:t>
            </a:r>
            <a:r>
              <a:rPr lang="en-US" sz="2800" i="1" dirty="0">
                <a:latin typeface="Book Antiqua" pitchFamily="-72" charset="0"/>
              </a:rPr>
              <a:t> = </a:t>
            </a:r>
            <a:r>
              <a:rPr lang="en-US" sz="2800" dirty="0">
                <a:ea typeface="Arial" pitchFamily="-72" charset="0"/>
                <a:cs typeface="Arial" pitchFamily="-72" charset="0"/>
              </a:rPr>
              <a:t>1/8000 </a:t>
            </a:r>
          </a:p>
          <a:p>
            <a:pPr>
              <a:buSzPct val="150000"/>
              <a:buFont typeface="Arial" panose="020B0604020202020204" pitchFamily="34" charset="0"/>
              <a:buChar char="•"/>
            </a:pPr>
            <a:r>
              <a:rPr lang="en-US" sz="2800" i="1" dirty="0">
                <a:ea typeface="Arial" pitchFamily="-72" charset="0"/>
                <a:cs typeface="Arial" pitchFamily="-72" charset="0"/>
              </a:rPr>
              <a:t>P(X</a:t>
            </a:r>
            <a:r>
              <a:rPr lang="en-US" sz="2800" dirty="0">
                <a:ea typeface="Arial" pitchFamily="-72" charset="0"/>
                <a:cs typeface="Arial" pitchFamily="-72" charset="0"/>
              </a:rPr>
              <a:t> &lt; 5000) </a:t>
            </a:r>
          </a:p>
          <a:p>
            <a:pPr marL="0" indent="0">
              <a:buSzPct val="150000"/>
              <a:buNone/>
            </a:pPr>
            <a:r>
              <a:rPr lang="en-US" sz="2800" dirty="0">
                <a:ea typeface="Arial" pitchFamily="-72" charset="0"/>
                <a:cs typeface="Arial" pitchFamily="-72" charset="0"/>
              </a:rPr>
              <a:t>=EXPON.DIST(5000, 1/8000, TRUE)</a:t>
            </a:r>
          </a:p>
          <a:p>
            <a:pPr marL="0" indent="0">
              <a:spcBef>
                <a:spcPct val="0"/>
              </a:spcBef>
              <a:buSzPct val="150000"/>
              <a:buNone/>
            </a:pPr>
            <a:r>
              <a:rPr lang="en-US" sz="2800" dirty="0">
                <a:ea typeface="Arial" pitchFamily="-72" charset="0"/>
                <a:cs typeface="Arial" pitchFamily="-72" charset="0"/>
              </a:rPr>
              <a:t>= 0.4647</a:t>
            </a:r>
          </a:p>
          <a:p>
            <a:pPr marL="0" indent="0">
              <a:spcBef>
                <a:spcPct val="0"/>
              </a:spcBef>
              <a:buSzPct val="150000"/>
              <a:buNone/>
            </a:pPr>
            <a:endParaRPr lang="en-US" dirty="0">
              <a:ea typeface="Arial" pitchFamily="-72" charset="0"/>
              <a:cs typeface="Arial" pitchFamily="-72" charset="0"/>
            </a:endParaRP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BA2-Figure-5.23-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980" y="3219718"/>
            <a:ext cx="5782191" cy="3039414"/>
          </a:xfrm>
          <a:prstGeom prst="rect">
            <a:avLst/>
          </a:prstGeom>
        </p:spPr>
      </p:pic>
    </p:spTree>
    <p:extLst>
      <p:ext uri="{BB962C8B-B14F-4D97-AF65-F5344CB8AC3E}">
        <p14:creationId xmlns:p14="http://schemas.microsoft.com/office/powerpoint/2010/main" val="39461780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IN" sz="4800" dirty="0"/>
              <a:t>Normal Probability Model</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300767" y="2794705"/>
            <a:ext cx="9762186" cy="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8492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solidFill>
                  <a:srgbClr val="336699"/>
                </a:solidFill>
              </a:rPr>
              <a:t>Normal Random Variable</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Black Monday (October, 1987) prompted investors to consider insurance against another “accident” in the stock market. How much should an investor expect to pay for this insurance?</a:t>
            </a:r>
          </a:p>
          <a:p>
            <a:endParaRPr lang="en-US" altLang="en-US" dirty="0">
              <a:solidFill>
                <a:srgbClr val="FF9900"/>
              </a:solidFill>
            </a:endParaRPr>
          </a:p>
          <a:p>
            <a:pPr>
              <a:buSzPct val="150000"/>
              <a:buFont typeface="Arial" panose="020B0604020202020204" pitchFamily="34" charset="0"/>
              <a:buChar char="•"/>
            </a:pPr>
            <a:r>
              <a:rPr lang="en-US" altLang="en-US" sz="2800" dirty="0"/>
              <a:t>Insurance costs call for a random variable that can represent a continuum of values (not counts)</a:t>
            </a:r>
          </a:p>
          <a:p>
            <a:pPr marL="0" indent="0">
              <a:buSzPct val="150000"/>
              <a:buNone/>
            </a:pPr>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341574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Normal Random Variable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Prices for One-Carat Diamonds</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268_Figure_12-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559" y="2419350"/>
            <a:ext cx="8512934"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47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020706"/>
            <a:ext cx="10058400" cy="1450757"/>
          </a:xfrm>
        </p:spPr>
        <p:txBody>
          <a:bodyPr/>
          <a:lstStyle/>
          <a:p>
            <a:r>
              <a:rPr lang="en-US" altLang="en-US" dirty="0">
                <a:solidFill>
                  <a:srgbClr val="FF9900"/>
                </a:solidFill>
              </a:rPr>
              <a:t>How </a:t>
            </a:r>
            <a:r>
              <a:rPr lang="en-US" altLang="en-US" i="1" dirty="0">
                <a:solidFill>
                  <a:srgbClr val="FF9900"/>
                </a:solidFill>
              </a:rPr>
              <a:t>X </a:t>
            </a:r>
            <a:r>
              <a:rPr lang="en-US" altLang="en-US" dirty="0">
                <a:solidFill>
                  <a:srgbClr val="FF9900"/>
                </a:solidFill>
              </a:rPr>
              <a:t>is Defined</a:t>
            </a:r>
            <a:br>
              <a:rPr lang="en-US" altLang="en-US" dirty="0">
                <a:solidFill>
                  <a:srgbClr val="FF9900"/>
                </a:solidFill>
              </a:rPr>
            </a:b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table_09-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256" y="2073499"/>
            <a:ext cx="8049296" cy="327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78458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Normal Random Variable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Percentage Change in Stock Market</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269_Figure_12-0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889" y="2409825"/>
            <a:ext cx="8435662" cy="369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869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Normal Random Variable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X-ray Measurements of Bone Density</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Chapter12.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5319" y="2606675"/>
            <a:ext cx="7714444" cy="34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357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Normal Random Variable (Contd.)</a:t>
            </a:r>
            <a:endParaRPr lang="en-IN" dirty="0"/>
          </a:p>
        </p:txBody>
      </p:sp>
      <p:sp>
        <p:nvSpPr>
          <p:cNvPr id="3" name="Content Placeholder 2"/>
          <p:cNvSpPr>
            <a:spLocks noGrp="1"/>
          </p:cNvSpPr>
          <p:nvPr>
            <p:ph idx="1"/>
          </p:nvPr>
        </p:nvSpPr>
        <p:spPr/>
        <p:txBody>
          <a:bodyPr/>
          <a:lstStyle/>
          <a:p>
            <a:pPr>
              <a:buSzPct val="150000"/>
              <a:buFont typeface="Arial" panose="020B0604020202020204" pitchFamily="34" charset="0"/>
              <a:buChar char="•"/>
            </a:pPr>
            <a:r>
              <a:rPr lang="en-US" altLang="en-US" sz="2800" dirty="0"/>
              <a:t>With the exception of Black Monday, the histogram of market changes is bell-shaped</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Histograms of diamond prices and bone density measurements are bell-shaped</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All three involve a continuous range of values; all three can be modeled using normal random variables</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9759879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0070C0"/>
                </a:solidFill>
              </a:rPr>
              <a:t>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sz="2800" i="1" dirty="0"/>
                  <a:t>X </a:t>
                </a:r>
                <a:r>
                  <a:rPr lang="en-IN" sz="2800" dirty="0"/>
                  <a:t>is a </a:t>
                </a:r>
                <a:r>
                  <a:rPr lang="en-IN" sz="2800" i="1" dirty="0"/>
                  <a:t>normal random variable </a:t>
                </a:r>
                <a:r>
                  <a:rPr lang="en-IN" sz="2800" dirty="0"/>
                  <a:t>(or simply that </a:t>
                </a:r>
                <a:r>
                  <a:rPr lang="en-IN" sz="2800" i="1" dirty="0"/>
                  <a:t>X </a:t>
                </a:r>
                <a:r>
                  <a:rPr lang="en-IN" sz="2800" dirty="0"/>
                  <a:t>is normally distributed) with parameters </a:t>
                </a:r>
                <a:r>
                  <a:rPr lang="en-IN" sz="2800" i="1" dirty="0"/>
                  <a:t>μ </a:t>
                </a:r>
                <a:r>
                  <a:rPr lang="en-IN" sz="2800" dirty="0"/>
                  <a:t>and </a:t>
                </a:r>
                <a14:m>
                  <m:oMath xmlns:m="http://schemas.openxmlformats.org/officeDocument/2006/math">
                    <m:sSup>
                      <m:sSupPr>
                        <m:ctrlPr>
                          <a:rPr lang="en-IN" sz="2800" i="1" smtClean="0">
                            <a:latin typeface="Cambria Math" panose="02040503050406030204" pitchFamily="18" charset="0"/>
                          </a:rPr>
                        </m:ctrlPr>
                      </m:sSupPr>
                      <m:e>
                        <m:r>
                          <a:rPr lang="en-IN" sz="2800" i="1" smtClean="0">
                            <a:latin typeface="Cambria Math"/>
                            <a:ea typeface="Cambria Math"/>
                          </a:rPr>
                          <m:t>𝜎</m:t>
                        </m:r>
                      </m:e>
                      <m:sup>
                        <m:r>
                          <a:rPr lang="en-IN" sz="2800" b="0" i="1" smtClean="0">
                            <a:latin typeface="Cambria Math"/>
                          </a:rPr>
                          <m:t>2</m:t>
                        </m:r>
                      </m:sup>
                    </m:sSup>
                  </m:oMath>
                </a14:m>
                <a:r>
                  <a:rPr lang="en-IN" sz="2800" dirty="0"/>
                  <a:t> if the density of </a:t>
                </a:r>
                <a:r>
                  <a:rPr lang="en-IN" sz="2800" i="1" dirty="0"/>
                  <a:t>X </a:t>
                </a:r>
                <a:r>
                  <a:rPr lang="en-IN" sz="2800" dirty="0"/>
                  <a:t>is given by</a:t>
                </a:r>
              </a:p>
              <a:p>
                <a:endParaRPr lang="en-IN" sz="2800" dirty="0"/>
              </a:p>
              <a:p>
                <a:endParaRPr lang="en-I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2" t="-2424"/>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3159887"/>
            <a:ext cx="6191250" cy="1592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79663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Normal Random Variable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Normal Probability Distribution</a:t>
            </a:r>
          </a:p>
          <a:p>
            <a:endParaRPr lang="en-US" altLang="en-US" dirty="0">
              <a:solidFill>
                <a:srgbClr val="FF9900"/>
              </a:solidFill>
            </a:endParaRPr>
          </a:p>
          <a:p>
            <a:pPr>
              <a:buSzPct val="150000"/>
              <a:buFont typeface="Arial" panose="020B0604020202020204" pitchFamily="34" charset="0"/>
              <a:buChar char="•"/>
            </a:pPr>
            <a:r>
              <a:rPr lang="en-US" altLang="en-US" sz="2800" dirty="0"/>
              <a:t>A normal random variable is continuous and can assume any value in an interval </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Probability of an interval is area under the distribution over that interval (note:  total area under the probability distribution is 1)</a:t>
            </a:r>
          </a:p>
          <a:p>
            <a:pPr>
              <a:buSzPct val="150000"/>
              <a:buFont typeface="Arial" panose="020B0604020202020204" pitchFamily="34" charset="0"/>
              <a:buChar char="•"/>
            </a:pPr>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647291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Normal Random Variable (Contd.)</a:t>
            </a:r>
            <a:endParaRPr lang="en-IN" dirty="0"/>
          </a:p>
        </p:txBody>
      </p:sp>
      <p:sp>
        <p:nvSpPr>
          <p:cNvPr id="3" name="Content Placeholder 2"/>
          <p:cNvSpPr>
            <a:spLocks noGrp="1"/>
          </p:cNvSpPr>
          <p:nvPr>
            <p:ph idx="1"/>
          </p:nvPr>
        </p:nvSpPr>
        <p:spPr/>
        <p:txBody>
          <a:bodyPr>
            <a:normAutofit/>
          </a:bodyPr>
          <a:lstStyle/>
          <a:p>
            <a:r>
              <a:rPr lang="en-US" altLang="en-US" sz="3200" dirty="0">
                <a:solidFill>
                  <a:srgbClr val="FF9900"/>
                </a:solidFill>
              </a:rPr>
              <a:t>Probabilities are Areas Under the Curve</a:t>
            </a:r>
            <a:endParaRPr lang="en-US" altLang="en-US" sz="3200" dirty="0"/>
          </a:p>
          <a:p>
            <a:endParaRPr lang="en-IN" sz="32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8" descr="12_16-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806" y="2498725"/>
            <a:ext cx="6928833" cy="293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32232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82069"/>
            <a:ext cx="10058400" cy="1450757"/>
          </a:xfrm>
        </p:spPr>
        <p:txBody>
          <a:bodyPr/>
          <a:lstStyle/>
          <a:p>
            <a:r>
              <a:rPr lang="en-IN" dirty="0">
                <a:solidFill>
                  <a:srgbClr val="0070C0"/>
                </a:solidFill>
              </a:rPr>
              <a:t>3 sigma limits of Normal Distribution </a:t>
            </a:r>
            <a:br>
              <a:rPr lang="en-IN" dirty="0"/>
            </a:b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5187" y="1957582"/>
            <a:ext cx="5381625" cy="3591469"/>
          </a:xfrm>
          <a:prstGeom prst="rect">
            <a:avLst/>
          </a:prstGeom>
        </p:spPr>
      </p:pic>
    </p:spTree>
    <p:extLst>
      <p:ext uri="{BB962C8B-B14F-4D97-AF65-F5344CB8AC3E}">
        <p14:creationId xmlns:p14="http://schemas.microsoft.com/office/powerpoint/2010/main" val="98544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70C0"/>
                </a:solidFill>
              </a:rPr>
              <a:t>Normal Distributions with Different µ’s</a:t>
            </a:r>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271_Figure_12-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171" y="2255303"/>
            <a:ext cx="7118350" cy="372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6284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43432"/>
            <a:ext cx="10058400" cy="1450757"/>
          </a:xfrm>
        </p:spPr>
        <p:txBody>
          <a:bodyPr/>
          <a:lstStyle/>
          <a:p>
            <a:r>
              <a:rPr lang="en-US" altLang="en-US" dirty="0">
                <a:solidFill>
                  <a:srgbClr val="0070C0"/>
                </a:solidFill>
              </a:rPr>
              <a:t>Normal Distributions with Different </a:t>
            </a:r>
            <a:r>
              <a:rPr lang="el-GR" altLang="en-US" dirty="0">
                <a:solidFill>
                  <a:srgbClr val="0070C0"/>
                </a:solidFill>
              </a:rPr>
              <a:t>σ</a:t>
            </a:r>
            <a:r>
              <a:rPr lang="en-US" altLang="en-US" baseline="30000" dirty="0">
                <a:solidFill>
                  <a:srgbClr val="0070C0"/>
                </a:solidFill>
              </a:rPr>
              <a:t>2</a:t>
            </a:r>
            <a:r>
              <a:rPr lang="en-US" altLang="en-US" dirty="0">
                <a:solidFill>
                  <a:srgbClr val="0070C0"/>
                </a:solidFill>
              </a:rPr>
              <a:t>’s</a:t>
            </a:r>
            <a:br>
              <a:rPr lang="en-US" altLang="en-US" dirty="0">
                <a:solidFill>
                  <a:srgbClr val="FF9900"/>
                </a:solidFill>
              </a:rPr>
            </a:b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Chapter12.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2897" y="2438400"/>
            <a:ext cx="65682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54250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Normal Distribution</a:t>
            </a:r>
            <a:endParaRPr lang="en-IN" dirty="0">
              <a:solidFill>
                <a:srgbClr val="0070C0"/>
              </a:solidFill>
            </a:endParaRPr>
          </a:p>
        </p:txBody>
      </p:sp>
      <p:sp>
        <p:nvSpPr>
          <p:cNvPr id="3" name="Content Placeholder 2"/>
          <p:cNvSpPr>
            <a:spLocks noGrp="1"/>
          </p:cNvSpPr>
          <p:nvPr>
            <p:ph idx="1"/>
          </p:nvPr>
        </p:nvSpPr>
        <p:spPr/>
        <p:txBody>
          <a:bodyPr>
            <a:normAutofit fontScale="92500" lnSpcReduction="10000"/>
          </a:bodyPr>
          <a:lstStyle/>
          <a:p>
            <a:pPr>
              <a:buSzPct val="150000"/>
              <a:buFont typeface="Arial" panose="020B0604020202020204" pitchFamily="34" charset="0"/>
              <a:buChar char="•"/>
            </a:pPr>
            <a:r>
              <a:rPr lang="en-US" sz="2800" i="1" dirty="0"/>
              <a:t>f</a:t>
            </a:r>
            <a:r>
              <a:rPr lang="en-US" sz="2800" dirty="0"/>
              <a:t>(</a:t>
            </a:r>
            <a:r>
              <a:rPr lang="en-US" sz="2800" i="1" dirty="0"/>
              <a:t>x</a:t>
            </a:r>
            <a:r>
              <a:rPr lang="en-US" sz="2800" dirty="0"/>
              <a:t>) is a bell-shaped curve</a:t>
            </a:r>
          </a:p>
          <a:p>
            <a:pPr>
              <a:buSzPct val="150000"/>
              <a:buFont typeface="Arial" panose="020B0604020202020204" pitchFamily="34" charset="0"/>
              <a:buChar char="•"/>
            </a:pPr>
            <a:r>
              <a:rPr lang="en-US" sz="2800" dirty="0"/>
              <a:t>Characterized by 2 parameters:</a:t>
            </a:r>
          </a:p>
          <a:p>
            <a:pPr>
              <a:buSzPct val="150000"/>
              <a:buFont typeface="Arial" panose="020B0604020202020204" pitchFamily="34" charset="0"/>
              <a:buChar char="•"/>
            </a:pPr>
            <a:r>
              <a:rPr lang="en-US" sz="2800" i="1" dirty="0">
                <a:sym typeface="Symbol" pitchFamily="-72" charset="2"/>
              </a:rPr>
              <a:t></a:t>
            </a:r>
            <a:r>
              <a:rPr lang="en-US" sz="2800" dirty="0">
                <a:sym typeface="Symbol" pitchFamily="-72" charset="2"/>
              </a:rPr>
              <a:t> (mean)</a:t>
            </a:r>
          </a:p>
          <a:p>
            <a:pPr>
              <a:buSzPct val="150000"/>
              <a:buFont typeface="Arial" panose="020B0604020202020204" pitchFamily="34" charset="0"/>
              <a:buChar char="•"/>
            </a:pPr>
            <a:r>
              <a:rPr lang="en-US" sz="2800" i="1" dirty="0">
                <a:sym typeface="Symbol" pitchFamily="-72" charset="2"/>
              </a:rPr>
              <a:t></a:t>
            </a:r>
            <a:r>
              <a:rPr lang="en-US" sz="2800" dirty="0">
                <a:sym typeface="Symbol" pitchFamily="-72" charset="2"/>
              </a:rPr>
              <a:t> (standard deviation)</a:t>
            </a:r>
          </a:p>
          <a:p>
            <a:pPr>
              <a:buSzPct val="150000"/>
              <a:buFont typeface="Arial" panose="020B0604020202020204" pitchFamily="34" charset="0"/>
              <a:buChar char="•"/>
            </a:pPr>
            <a:r>
              <a:rPr lang="en-US" sz="2800" dirty="0">
                <a:sym typeface="Symbol" pitchFamily="-72" charset="2"/>
              </a:rPr>
              <a:t>Properties</a:t>
            </a:r>
          </a:p>
          <a:p>
            <a:pPr marL="914400" lvl="1" indent="-457200">
              <a:buFont typeface="Arial" pitchFamily="-72" charset="0"/>
              <a:buAutoNum type="arabicPeriod"/>
            </a:pPr>
            <a:r>
              <a:rPr lang="en-US" sz="2800" dirty="0">
                <a:sym typeface="Symbol" pitchFamily="-72" charset="2"/>
              </a:rPr>
              <a:t>Symmetric</a:t>
            </a:r>
          </a:p>
          <a:p>
            <a:pPr marL="914400" lvl="1" indent="-457200">
              <a:buFont typeface="Arial" pitchFamily="-72" charset="0"/>
              <a:buAutoNum type="arabicPeriod"/>
            </a:pPr>
            <a:r>
              <a:rPr lang="en-US" sz="2800" dirty="0">
                <a:sym typeface="Symbol" pitchFamily="-72" charset="2"/>
              </a:rPr>
              <a:t>Mean = Median = Mode</a:t>
            </a:r>
          </a:p>
          <a:p>
            <a:pPr marL="914400" lvl="1" indent="-457200">
              <a:buFont typeface="Arial" pitchFamily="-72" charset="0"/>
              <a:buAutoNum type="arabicPeriod"/>
            </a:pPr>
            <a:r>
              <a:rPr lang="en-US" sz="2800" dirty="0">
                <a:sym typeface="Symbol" pitchFamily="-72" charset="2"/>
              </a:rPr>
              <a:t>Range of </a:t>
            </a:r>
            <a:r>
              <a:rPr lang="en-US" sz="2800" i="1" dirty="0">
                <a:sym typeface="Symbol" pitchFamily="-72" charset="2"/>
              </a:rPr>
              <a:t>X</a:t>
            </a:r>
            <a:r>
              <a:rPr lang="en-US" sz="2800" dirty="0">
                <a:sym typeface="Symbol" pitchFamily="-72" charset="2"/>
              </a:rPr>
              <a:t> is unbounded</a:t>
            </a:r>
          </a:p>
          <a:p>
            <a:pPr marL="914400" lvl="1" indent="-457200">
              <a:buFont typeface="Arial" pitchFamily="-72" charset="0"/>
              <a:buAutoNum type="arabicPeriod"/>
            </a:pPr>
            <a:r>
              <a:rPr lang="en-US" sz="2800" dirty="0">
                <a:sym typeface="Symbol" pitchFamily="-72" charset="2"/>
              </a:rPr>
              <a:t>Empirical rules apply</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040" y="2948922"/>
            <a:ext cx="5615185" cy="3220058"/>
          </a:xfrm>
          <a:prstGeom prst="rect">
            <a:avLst/>
          </a:prstGeom>
        </p:spPr>
      </p:pic>
    </p:spTree>
    <p:extLst>
      <p:ext uri="{BB962C8B-B14F-4D97-AF65-F5344CB8AC3E}">
        <p14:creationId xmlns:p14="http://schemas.microsoft.com/office/powerpoint/2010/main" val="2831243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56311"/>
            <a:ext cx="10058400" cy="1450757"/>
          </a:xfrm>
        </p:spPr>
        <p:txBody>
          <a:bodyPr/>
          <a:lstStyle/>
          <a:p>
            <a:r>
              <a:rPr lang="en-US" altLang="en-US" dirty="0">
                <a:solidFill>
                  <a:srgbClr val="FF9900"/>
                </a:solidFill>
              </a:rPr>
              <a:t>Two Types:  Discrete vs. Continuous</a:t>
            </a:r>
            <a:br>
              <a:rPr lang="en-US" altLang="en-US" dirty="0">
                <a:solidFill>
                  <a:srgbClr val="FF9900"/>
                </a:solidFill>
              </a:rPr>
            </a:b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
        <p:nvSpPr>
          <p:cNvPr id="3" name="Content Placeholder 2"/>
          <p:cNvSpPr>
            <a:spLocks noGrp="1"/>
          </p:cNvSpPr>
          <p:nvPr>
            <p:ph idx="4294967295"/>
          </p:nvPr>
        </p:nvSpPr>
        <p:spPr>
          <a:xfrm>
            <a:off x="1116159" y="1846263"/>
            <a:ext cx="10058400" cy="4022725"/>
          </a:xfrm>
        </p:spPr>
        <p:txBody>
          <a:bodyPr/>
          <a:lstStyle/>
          <a:p>
            <a:endParaRPr lang="en-US" altLang="en-US" dirty="0">
              <a:solidFill>
                <a:srgbClr val="FF9900"/>
              </a:solidFill>
            </a:endParaRPr>
          </a:p>
          <a:p>
            <a:pPr>
              <a:buSzPct val="120000"/>
              <a:buFont typeface="Arial" panose="020B0604020202020204" pitchFamily="34" charset="0"/>
              <a:buChar char="•"/>
            </a:pPr>
            <a:r>
              <a:rPr lang="en-US" altLang="en-US" sz="2800" dirty="0"/>
              <a:t>Discrete – A random variable that takes on one of a list of possible values (counts)</a:t>
            </a:r>
          </a:p>
          <a:p>
            <a:pPr marL="0" indent="0">
              <a:buSzPct val="120000"/>
              <a:buNone/>
            </a:pPr>
            <a:endParaRPr lang="en-US" altLang="en-US" sz="2800" dirty="0"/>
          </a:p>
          <a:p>
            <a:pPr>
              <a:buSzPct val="120000"/>
              <a:buFont typeface="Arial" panose="020B0604020202020204" pitchFamily="34" charset="0"/>
              <a:buChar char="•"/>
            </a:pPr>
            <a:r>
              <a:rPr lang="en-US" altLang="en-US" sz="2800" dirty="0"/>
              <a:t>Continuous – A random variable that takes on any value in an interval</a:t>
            </a:r>
          </a:p>
          <a:p>
            <a:pPr>
              <a:buClr>
                <a:srgbClr val="FFC000"/>
              </a:buClr>
              <a:buFont typeface="Arial" panose="020B0604020202020204" pitchFamily="34" charset="0"/>
              <a:buChar char="•"/>
            </a:pPr>
            <a:endParaRPr lang="en-IN" sz="2800" dirty="0"/>
          </a:p>
        </p:txBody>
      </p:sp>
    </p:spTree>
    <p:extLst>
      <p:ext uri="{BB962C8B-B14F-4D97-AF65-F5344CB8AC3E}">
        <p14:creationId xmlns:p14="http://schemas.microsoft.com/office/powerpoint/2010/main" val="4091061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Normal Probabilities</a:t>
            </a:r>
            <a:endParaRPr lang="en-IN" dirty="0"/>
          </a:p>
        </p:txBody>
      </p:sp>
      <p:sp>
        <p:nvSpPr>
          <p:cNvPr id="3" name="Content Placeholder 2"/>
          <p:cNvSpPr>
            <a:spLocks noGrp="1"/>
          </p:cNvSpPr>
          <p:nvPr>
            <p:ph idx="1"/>
          </p:nvPr>
        </p:nvSpPr>
        <p:spPr/>
        <p:txBody>
          <a:bodyPr>
            <a:normAutofit lnSpcReduction="10000"/>
          </a:bodyPr>
          <a:lstStyle/>
          <a:p>
            <a:pPr>
              <a:buSzPct val="150000"/>
              <a:buFont typeface="Arial" panose="020B0604020202020204" pitchFamily="34" charset="0"/>
              <a:buChar char="•"/>
            </a:pPr>
            <a:endParaRPr lang="en-US" sz="2800" dirty="0"/>
          </a:p>
          <a:p>
            <a:pPr>
              <a:buSzPct val="150000"/>
              <a:buFont typeface="Arial" panose="020B0604020202020204" pitchFamily="34" charset="0"/>
              <a:buChar char="•"/>
            </a:pPr>
            <a:r>
              <a:rPr lang="en-US" sz="2800" dirty="0"/>
              <a:t>Excel function:</a:t>
            </a:r>
            <a:r>
              <a:rPr lang="en-US" sz="2800" dirty="0">
                <a:solidFill>
                  <a:srgbClr val="39639D"/>
                </a:solidFill>
              </a:rPr>
              <a:t>=NORM.DIST(</a:t>
            </a:r>
            <a:r>
              <a:rPr lang="en-US" sz="2800" i="1" dirty="0">
                <a:solidFill>
                  <a:srgbClr val="39639D"/>
                </a:solidFill>
              </a:rPr>
              <a:t>x, mean, </a:t>
            </a:r>
            <a:r>
              <a:rPr lang="en-US" sz="2800" i="1" dirty="0" err="1">
                <a:solidFill>
                  <a:srgbClr val="39639D"/>
                </a:solidFill>
              </a:rPr>
              <a:t>standard_deviation</a:t>
            </a:r>
            <a:r>
              <a:rPr lang="en-US" sz="2800" i="1" dirty="0">
                <a:solidFill>
                  <a:srgbClr val="39639D"/>
                </a:solidFill>
              </a:rPr>
              <a:t>, cumulative</a:t>
            </a:r>
            <a:r>
              <a:rPr lang="en-US" sz="2800" dirty="0">
                <a:solidFill>
                  <a:srgbClr val="39639D"/>
                </a:solidFill>
              </a:rPr>
              <a:t>).</a:t>
            </a:r>
          </a:p>
          <a:p>
            <a:pPr marL="0" indent="0">
              <a:buSzPct val="150000"/>
              <a:buNone/>
            </a:pPr>
            <a:endParaRPr lang="en-US" sz="2800" dirty="0">
              <a:solidFill>
                <a:srgbClr val="39639D"/>
              </a:solidFill>
            </a:endParaRPr>
          </a:p>
          <a:p>
            <a:pPr lvl="1">
              <a:buSzPct val="150000"/>
            </a:pPr>
            <a:r>
              <a:rPr lang="en-US" sz="2800" dirty="0"/>
              <a:t>NORM.DIST(</a:t>
            </a:r>
            <a:r>
              <a:rPr lang="en-US" sz="2800" i="1" dirty="0"/>
              <a:t>x, mean, </a:t>
            </a:r>
            <a:r>
              <a:rPr lang="en-US" sz="2800" i="1" dirty="0" err="1"/>
              <a:t>standard_deviation</a:t>
            </a:r>
            <a:r>
              <a:rPr lang="en-US" sz="2800" i="1" dirty="0"/>
              <a:t>, TRUE</a:t>
            </a:r>
            <a:r>
              <a:rPr lang="en-US" sz="2800" dirty="0"/>
              <a:t>) calculates the cumulative probability</a:t>
            </a:r>
          </a:p>
          <a:p>
            <a:pPr lvl="1">
              <a:buSzPct val="150000"/>
            </a:pPr>
            <a:r>
              <a:rPr lang="en-US" sz="2800" dirty="0"/>
              <a:t>If cumulative  is set to FALSE, the function simply calculates the value of the density function f(x), which has little practical application.</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6910704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Using the NORM.DIST Function to Compute Normal Probabilities</a:t>
            </a:r>
            <a:endParaRPr lang="en-IN" dirty="0"/>
          </a:p>
        </p:txBody>
      </p:sp>
      <p:sp>
        <p:nvSpPr>
          <p:cNvPr id="3" name="Content Placeholder 2"/>
          <p:cNvSpPr>
            <a:spLocks noGrp="1"/>
          </p:cNvSpPr>
          <p:nvPr>
            <p:ph idx="1"/>
          </p:nvPr>
        </p:nvSpPr>
        <p:spPr/>
        <p:txBody>
          <a:bodyPr/>
          <a:lstStyle/>
          <a:p>
            <a:pPr marL="452628" indent="-342900">
              <a:spcAft>
                <a:spcPts val="0"/>
              </a:spcAft>
              <a:buSzPct val="150000"/>
              <a:buFont typeface="Arial" panose="020B0604020202020204" pitchFamily="34" charset="0"/>
              <a:buChar char="•"/>
              <a:defRPr/>
            </a:pPr>
            <a:r>
              <a:rPr lang="en-US" sz="2800" dirty="0"/>
              <a:t>The distribution for customer demand (units per month) is normal with mean = 750 and standard deviation = 100</a:t>
            </a:r>
          </a:p>
          <a:p>
            <a:pPr marL="452628" indent="-342900">
              <a:spcAft>
                <a:spcPts val="0"/>
              </a:spcAft>
              <a:buSzPct val="150000"/>
              <a:buFont typeface="Arial" panose="020B0604020202020204" pitchFamily="34" charset="0"/>
              <a:buChar char="•"/>
              <a:defRPr/>
            </a:pPr>
            <a:r>
              <a:rPr lang="en-US" sz="2800" dirty="0"/>
              <a:t>Find the probability that demand will be:</a:t>
            </a:r>
          </a:p>
          <a:p>
            <a:pPr marL="109728" indent="0">
              <a:spcAft>
                <a:spcPts val="0"/>
              </a:spcAft>
              <a:buNone/>
              <a:defRPr/>
            </a:pPr>
            <a:r>
              <a:rPr lang="en-US" sz="2800" dirty="0"/>
              <a:t>   1. at most 900 units/month</a:t>
            </a:r>
          </a:p>
          <a:p>
            <a:pPr marL="109728" indent="0">
              <a:spcAft>
                <a:spcPts val="0"/>
              </a:spcAft>
              <a:buNone/>
              <a:defRPr/>
            </a:pPr>
            <a:r>
              <a:rPr lang="en-US" sz="2800" dirty="0"/>
              <a:t>   2. exceed 700 units/month</a:t>
            </a:r>
          </a:p>
          <a:p>
            <a:pPr marL="109728" indent="0">
              <a:spcAft>
                <a:spcPts val="0"/>
              </a:spcAft>
              <a:buNone/>
              <a:defRPr/>
            </a:pPr>
            <a:r>
              <a:rPr lang="en-US" sz="2800" dirty="0"/>
              <a:t>   3. be between 700 and 900</a:t>
            </a:r>
          </a:p>
          <a:p>
            <a:pPr marL="109728" indent="0">
              <a:spcAft>
                <a:spcPts val="0"/>
              </a:spcAft>
              <a:buNone/>
              <a:defRPr/>
            </a:pPr>
            <a:r>
              <a:rPr lang="en-US" sz="2800" dirty="0"/>
              <a:t>       units/month</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BA2-Figure-5.18-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3142446"/>
            <a:ext cx="6048771" cy="3116686"/>
          </a:xfrm>
          <a:prstGeom prst="rect">
            <a:avLst/>
          </a:prstGeom>
        </p:spPr>
      </p:pic>
    </p:spTree>
    <p:extLst>
      <p:ext uri="{BB962C8B-B14F-4D97-AF65-F5344CB8AC3E}">
        <p14:creationId xmlns:p14="http://schemas.microsoft.com/office/powerpoint/2010/main" val="10441330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Question 1</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dirty="0"/>
              <a:t>Probability that demand will be at most 900 units, or </a:t>
            </a:r>
            <a:r>
              <a:rPr lang="en-US" sz="2800" i="1" dirty="0"/>
              <a:t>P</a:t>
            </a:r>
            <a:r>
              <a:rPr lang="en-US" sz="2800" dirty="0"/>
              <a:t>(</a:t>
            </a:r>
            <a:r>
              <a:rPr lang="en-US" sz="2800" i="1" dirty="0"/>
              <a:t>X</a:t>
            </a:r>
            <a:r>
              <a:rPr lang="en-US" sz="2800" dirty="0"/>
              <a:t> ≤ 900):</a:t>
            </a:r>
          </a:p>
          <a:p>
            <a:pPr marL="201168" lvl="1" indent="0">
              <a:buNone/>
            </a:pPr>
            <a:r>
              <a:rPr lang="en-US" sz="2800" dirty="0"/>
              <a:t>       =NORM.DIST(900,750,100,TRUE) = 0.9332.</a:t>
            </a:r>
          </a:p>
          <a:p>
            <a:pPr marL="201168" lvl="1" indent="0">
              <a:buNone/>
            </a:pPr>
            <a:endParaRPr lang="en-US" u="sng"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499" y="2781837"/>
            <a:ext cx="7160653" cy="3322749"/>
          </a:xfrm>
          <a:prstGeom prst="rect">
            <a:avLst/>
          </a:prstGeom>
        </p:spPr>
      </p:pic>
    </p:spTree>
    <p:extLst>
      <p:ext uri="{BB962C8B-B14F-4D97-AF65-F5344CB8AC3E}">
        <p14:creationId xmlns:p14="http://schemas.microsoft.com/office/powerpoint/2010/main" val="132756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Question 2</a:t>
            </a:r>
            <a:endParaRPr lang="en-IN" dirty="0"/>
          </a:p>
        </p:txBody>
      </p:sp>
      <p:sp>
        <p:nvSpPr>
          <p:cNvPr id="3" name="Content Placeholder 2"/>
          <p:cNvSpPr>
            <a:spLocks noGrp="1"/>
          </p:cNvSpPr>
          <p:nvPr>
            <p:ph idx="1"/>
          </p:nvPr>
        </p:nvSpPr>
        <p:spPr/>
        <p:txBody>
          <a:bodyPr>
            <a:normAutofit/>
          </a:bodyPr>
          <a:lstStyle/>
          <a:p>
            <a:r>
              <a:rPr lang="en-US" sz="2800" dirty="0"/>
              <a:t>Probability that demand will exceed 700 units, or P(X &gt; 700).</a:t>
            </a:r>
          </a:p>
          <a:p>
            <a:pPr marL="201168" lvl="1" indent="0">
              <a:buNone/>
            </a:pPr>
            <a:r>
              <a:rPr lang="en-US" sz="2800" dirty="0"/>
              <a:t>=1-NORM.DIST(700,750,100,TRUE) = 1 - 0.3085 = 0.6915</a:t>
            </a:r>
            <a:endParaRPr lang="en-US" sz="2800" u="sng" dirty="0"/>
          </a:p>
          <a:p>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256" y="2743199"/>
            <a:ext cx="7340958" cy="3387145"/>
          </a:xfrm>
          <a:prstGeom prst="rect">
            <a:avLst/>
          </a:prstGeom>
        </p:spPr>
      </p:pic>
    </p:spTree>
    <p:extLst>
      <p:ext uri="{BB962C8B-B14F-4D97-AF65-F5344CB8AC3E}">
        <p14:creationId xmlns:p14="http://schemas.microsoft.com/office/powerpoint/2010/main" val="24611868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Question 3</a:t>
            </a:r>
            <a:endParaRPr lang="en-IN" dirty="0"/>
          </a:p>
        </p:txBody>
      </p:sp>
      <p:sp>
        <p:nvSpPr>
          <p:cNvPr id="3" name="Content Placeholder 2"/>
          <p:cNvSpPr>
            <a:spLocks noGrp="1"/>
          </p:cNvSpPr>
          <p:nvPr>
            <p:ph idx="1"/>
          </p:nvPr>
        </p:nvSpPr>
        <p:spPr/>
        <p:txBody>
          <a:bodyPr/>
          <a:lstStyle/>
          <a:p>
            <a:r>
              <a:rPr lang="en-US" sz="2800" dirty="0"/>
              <a:t>Probability that demand will be between 700 and 900, or P(700 &lt; </a:t>
            </a:r>
            <a:r>
              <a:rPr lang="en-US" sz="2800" i="1" dirty="0"/>
              <a:t>X</a:t>
            </a:r>
            <a:r>
              <a:rPr lang="en-US" sz="2800" dirty="0"/>
              <a:t> &lt; 900):</a:t>
            </a:r>
          </a:p>
          <a:p>
            <a:pPr marL="201168" lvl="1" indent="0">
              <a:buNone/>
            </a:pPr>
            <a:r>
              <a:rPr lang="en-US" sz="2800" dirty="0"/>
              <a:t>=NORM.DIST(900,750,100,TRUE) - NORM.DIST(700,750,100,TRUE) =0.9332 - 0.3085 = 0.6247</a:t>
            </a:r>
            <a:endParaRPr lang="en-US" sz="2800" u="sng"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142" y="3464418"/>
            <a:ext cx="6478072" cy="2717442"/>
          </a:xfrm>
          <a:prstGeom prst="rect">
            <a:avLst/>
          </a:prstGeom>
        </p:spPr>
      </p:pic>
    </p:spTree>
    <p:extLst>
      <p:ext uri="{BB962C8B-B14F-4D97-AF65-F5344CB8AC3E}">
        <p14:creationId xmlns:p14="http://schemas.microsoft.com/office/powerpoint/2010/main" val="35164058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NORM.INV Function</a:t>
            </a:r>
            <a:endParaRPr lang="en-IN" dirty="0"/>
          </a:p>
        </p:txBody>
      </p:sp>
      <p:sp>
        <p:nvSpPr>
          <p:cNvPr id="3" name="Content Placeholder 2"/>
          <p:cNvSpPr>
            <a:spLocks noGrp="1"/>
          </p:cNvSpPr>
          <p:nvPr>
            <p:ph idx="1"/>
          </p:nvPr>
        </p:nvSpPr>
        <p:spPr/>
        <p:txBody>
          <a:bodyPr/>
          <a:lstStyle/>
          <a:p>
            <a:endParaRPr lang="en-US" sz="2800" dirty="0"/>
          </a:p>
          <a:p>
            <a:pPr marL="0" indent="0">
              <a:buNone/>
            </a:pPr>
            <a:r>
              <a:rPr lang="en-US" sz="2800" dirty="0"/>
              <a:t>Normal Inverse function:</a:t>
            </a:r>
          </a:p>
          <a:p>
            <a:pPr>
              <a:buNone/>
            </a:pPr>
            <a:r>
              <a:rPr lang="en-US" sz="2800" dirty="0">
                <a:solidFill>
                  <a:srgbClr val="39639D"/>
                </a:solidFill>
              </a:rPr>
              <a:t>=NORM.INV(</a:t>
            </a:r>
            <a:r>
              <a:rPr lang="en-US" sz="2800" i="1" dirty="0">
                <a:solidFill>
                  <a:srgbClr val="39639D"/>
                </a:solidFill>
              </a:rPr>
              <a:t>probability, mean, </a:t>
            </a:r>
            <a:r>
              <a:rPr lang="en-US" sz="2800" i="1" dirty="0" err="1">
                <a:solidFill>
                  <a:srgbClr val="39639D"/>
                </a:solidFill>
              </a:rPr>
              <a:t>stdev</a:t>
            </a:r>
            <a:r>
              <a:rPr lang="en-US" sz="2800" dirty="0">
                <a:solidFill>
                  <a:srgbClr val="39639D"/>
                </a:solidFill>
              </a:rPr>
              <a:t>) </a:t>
            </a:r>
            <a:r>
              <a:rPr lang="en-US" sz="2800" dirty="0"/>
              <a:t>provides the </a:t>
            </a:r>
            <a:r>
              <a:rPr lang="en-US" sz="2800" i="1" dirty="0"/>
              <a:t>x</a:t>
            </a:r>
            <a:r>
              <a:rPr lang="en-US" sz="2800" dirty="0"/>
              <a:t> value with </a:t>
            </a:r>
          </a:p>
          <a:p>
            <a:pPr>
              <a:buNone/>
            </a:pPr>
            <a:r>
              <a:rPr lang="en-US" sz="2800" i="1" dirty="0"/>
              <a:t>F(x) = probability</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22681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the NORM.INV Function</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dirty="0"/>
              <a:t>What level of demand would be exceeded at most 10% of the time?</a:t>
            </a:r>
          </a:p>
          <a:p>
            <a:pPr>
              <a:buFont typeface="Arial" panose="020B0604020202020204" pitchFamily="34" charset="0"/>
              <a:buChar char="•"/>
            </a:pPr>
            <a:r>
              <a:rPr lang="en-US" sz="2800" dirty="0"/>
              <a:t>Find</a:t>
            </a:r>
            <a:r>
              <a:rPr lang="en-US" sz="2800" i="1" dirty="0"/>
              <a:t> x </a:t>
            </a:r>
            <a:r>
              <a:rPr lang="en-US" sz="2800" dirty="0"/>
              <a:t>such that</a:t>
            </a:r>
            <a:r>
              <a:rPr lang="en-US" sz="2800" i="1" dirty="0"/>
              <a:t> F(x) = </a:t>
            </a:r>
            <a:r>
              <a:rPr lang="en-US" sz="2800" dirty="0"/>
              <a:t>0</a:t>
            </a:r>
            <a:r>
              <a:rPr lang="en-US" sz="2800" i="1" dirty="0"/>
              <a:t>.</a:t>
            </a:r>
            <a:r>
              <a:rPr lang="en-US" sz="2800" dirty="0"/>
              <a:t>90:</a:t>
            </a:r>
            <a:r>
              <a:rPr lang="en-US" sz="2800" i="1" dirty="0"/>
              <a:t> </a:t>
            </a:r>
          </a:p>
          <a:p>
            <a:pPr>
              <a:buNone/>
            </a:pPr>
            <a:r>
              <a:rPr lang="en-US" sz="2800" i="1" dirty="0"/>
              <a:t>   = </a:t>
            </a:r>
            <a:r>
              <a:rPr lang="en-US" sz="2800" dirty="0"/>
              <a:t>NORM.INV(0.90, 750, 100)</a:t>
            </a:r>
            <a:r>
              <a:rPr lang="en-US" sz="2800" i="1" dirty="0"/>
              <a:t> = </a:t>
            </a:r>
            <a:r>
              <a:rPr lang="en-US" sz="2800" dirty="0"/>
              <a:t>878.155</a:t>
            </a:r>
          </a:p>
          <a:p>
            <a:pPr>
              <a:buNone/>
            </a:pPr>
            <a:endParaRPr lang="en-US" i="1"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495" y="3701804"/>
            <a:ext cx="7122017" cy="2544449"/>
          </a:xfrm>
          <a:prstGeom prst="rect">
            <a:avLst/>
          </a:prstGeom>
        </p:spPr>
      </p:pic>
    </p:spTree>
    <p:extLst>
      <p:ext uri="{BB962C8B-B14F-4D97-AF65-F5344CB8AC3E}">
        <p14:creationId xmlns:p14="http://schemas.microsoft.com/office/powerpoint/2010/main" val="4763967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Standard Normal Distribution </a:t>
            </a:r>
            <a:endParaRPr lang="en-IN" dirty="0">
              <a:solidFill>
                <a:srgbClr val="0070C0"/>
              </a:solidFill>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sz="3200" dirty="0"/>
              <a:t>A standard normal distribution is a normal distribution with a mean of 0 and standard deviation of 1.</a:t>
            </a:r>
          </a:p>
          <a:p>
            <a:pPr lvl="1" algn="just"/>
            <a:r>
              <a:rPr lang="en-US" sz="2400" dirty="0"/>
              <a:t>A standard normal random variable is denoted by </a:t>
            </a:r>
            <a:r>
              <a:rPr lang="en-US" sz="2400" i="1" dirty="0"/>
              <a:t>Z</a:t>
            </a:r>
            <a:r>
              <a:rPr lang="en-US" sz="2400" dirty="0"/>
              <a:t>.</a:t>
            </a:r>
          </a:p>
          <a:p>
            <a:pPr lvl="1" algn="just"/>
            <a:r>
              <a:rPr lang="en-US" sz="2400" dirty="0"/>
              <a:t>The scale along the z-axis represents the number of standard deviations from the mean of zero. </a:t>
            </a:r>
          </a:p>
          <a:p>
            <a:pPr lvl="1" algn="just"/>
            <a:r>
              <a:rPr lang="en-US" sz="2400" dirty="0"/>
              <a:t>The Excel function </a:t>
            </a:r>
            <a:r>
              <a:rPr lang="en-US" sz="2400" dirty="0">
                <a:solidFill>
                  <a:srgbClr val="39639D"/>
                </a:solidFill>
              </a:rPr>
              <a:t>=NORM.S.DIST(z)</a:t>
            </a:r>
          </a:p>
          <a:p>
            <a:pPr marL="201168" lvl="1" indent="0" algn="just">
              <a:buNone/>
            </a:pPr>
            <a:r>
              <a:rPr lang="en-US" sz="2400" dirty="0">
                <a:solidFill>
                  <a:srgbClr val="39639D"/>
                </a:solidFill>
              </a:rPr>
              <a:t>   </a:t>
            </a:r>
            <a:r>
              <a:rPr lang="en-US" sz="2400" dirty="0"/>
              <a:t>finds probabilities for the standard </a:t>
            </a:r>
          </a:p>
          <a:p>
            <a:pPr marL="201168" lvl="1" indent="0" algn="just">
              <a:buNone/>
            </a:pPr>
            <a:r>
              <a:rPr lang="en-US" sz="2400" dirty="0"/>
              <a:t>   normal distribution.</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0345" y="3567448"/>
            <a:ext cx="5383368" cy="2685664"/>
          </a:xfrm>
          <a:prstGeom prst="rect">
            <a:avLst/>
          </a:prstGeom>
        </p:spPr>
      </p:pic>
    </p:spTree>
    <p:extLst>
      <p:ext uri="{BB962C8B-B14F-4D97-AF65-F5344CB8AC3E}">
        <p14:creationId xmlns:p14="http://schemas.microsoft.com/office/powerpoint/2010/main" val="3484506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Probabilities with the Standard Normal Distribution</a:t>
            </a:r>
            <a:endParaRPr lang="en-IN" dirty="0"/>
          </a:p>
        </p:txBody>
      </p:sp>
      <p:sp>
        <p:nvSpPr>
          <p:cNvPr id="3" name="Content Placeholder 2"/>
          <p:cNvSpPr>
            <a:spLocks noGrp="1"/>
          </p:cNvSpPr>
          <p:nvPr>
            <p:ph idx="1"/>
          </p:nvPr>
        </p:nvSpPr>
        <p:spPr/>
        <p:txBody>
          <a:bodyPr/>
          <a:lstStyle/>
          <a:p>
            <a:pPr marL="452628" indent="-342900">
              <a:spcAft>
                <a:spcPts val="0"/>
              </a:spcAft>
              <a:buSzPct val="150000"/>
              <a:buFont typeface="Arial" panose="020B0604020202020204" pitchFamily="34" charset="0"/>
              <a:buChar char="•"/>
              <a:defRPr/>
            </a:pPr>
            <a:r>
              <a:rPr lang="en-US" sz="2800" dirty="0"/>
              <a:t>Verify the empirical rules using Excel.</a:t>
            </a:r>
          </a:p>
          <a:p>
            <a:pPr marL="452628" indent="-342900">
              <a:spcAft>
                <a:spcPts val="0"/>
              </a:spcAft>
              <a:buSzPct val="150000"/>
              <a:buFont typeface="Arial" panose="020B0604020202020204" pitchFamily="34" charset="0"/>
              <a:buChar char="•"/>
              <a:defRPr/>
            </a:pPr>
            <a:r>
              <a:rPr lang="en-US" sz="2800" dirty="0"/>
              <a:t>Example: The probability within one standard deviation of the mean is </a:t>
            </a:r>
            <a:r>
              <a:rPr lang="en-US" sz="2800" i="1" dirty="0"/>
              <a:t>P</a:t>
            </a:r>
            <a:r>
              <a:rPr lang="en-US" sz="2800" dirty="0"/>
              <a:t>(-1 &lt; </a:t>
            </a:r>
            <a:r>
              <a:rPr lang="en-US" sz="2800" i="1" dirty="0"/>
              <a:t>Z</a:t>
            </a:r>
            <a:r>
              <a:rPr lang="en-US" sz="2800" dirty="0"/>
              <a:t> &lt; 1) </a:t>
            </a:r>
          </a:p>
          <a:p>
            <a:pPr marL="109728" indent="0">
              <a:spcAft>
                <a:spcPts val="0"/>
              </a:spcAft>
              <a:buNone/>
              <a:defRPr/>
            </a:pPr>
            <a:r>
              <a:rPr lang="en-US" sz="2800" dirty="0"/>
              <a:t>   = NORMS.DIST(1) – NORMS.DIST(-1)</a:t>
            </a:r>
          </a:p>
          <a:p>
            <a:pPr marL="109728" indent="0">
              <a:spcAft>
                <a:spcPts val="0"/>
              </a:spcAft>
              <a:buNone/>
              <a:defRPr/>
            </a:pPr>
            <a:r>
              <a:rPr lang="en-US" sz="2800" dirty="0"/>
              <a:t>   = 0.84134 – 0.15866 </a:t>
            </a:r>
          </a:p>
          <a:p>
            <a:pPr marL="109728" indent="0">
              <a:spcAft>
                <a:spcPts val="0"/>
              </a:spcAft>
              <a:buNone/>
              <a:defRPr/>
            </a:pPr>
            <a:r>
              <a:rPr lang="en-US" sz="2800" dirty="0"/>
              <a:t>   = 0.6827</a:t>
            </a:r>
          </a:p>
          <a:p>
            <a:pPr marL="109728" indent="0">
              <a:spcAft>
                <a:spcPts val="0"/>
              </a:spcAft>
              <a:buNone/>
              <a:defRPr/>
            </a:pPr>
            <a:r>
              <a:rPr lang="en-US" sz="2800" dirty="0"/>
              <a:t>   ~ 68%</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BA2-Figure-5.21-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244" y="3670480"/>
            <a:ext cx="6320099" cy="2575774"/>
          </a:xfrm>
          <a:prstGeom prst="rect">
            <a:avLst/>
          </a:prstGeom>
        </p:spPr>
      </p:pic>
    </p:spTree>
    <p:extLst>
      <p:ext uri="{BB962C8B-B14F-4D97-AF65-F5344CB8AC3E}">
        <p14:creationId xmlns:p14="http://schemas.microsoft.com/office/powerpoint/2010/main" val="68407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Using Standard Normal Distribution Tables</a:t>
            </a:r>
            <a:endParaRPr lang="en-IN" sz="4400" dirty="0"/>
          </a:p>
        </p:txBody>
      </p:sp>
      <p:sp>
        <p:nvSpPr>
          <p:cNvPr id="3" name="Content Placeholder 2"/>
          <p:cNvSpPr>
            <a:spLocks noGrp="1"/>
          </p:cNvSpPr>
          <p:nvPr>
            <p:ph idx="1"/>
          </p:nvPr>
        </p:nvSpPr>
        <p:spPr/>
        <p:txBody>
          <a:bodyPr>
            <a:normAutofit lnSpcReduction="10000"/>
          </a:bodyPr>
          <a:lstStyle/>
          <a:p>
            <a:pPr>
              <a:buSzPct val="150000"/>
              <a:buFont typeface="Arial" panose="020B0604020202020204" pitchFamily="34" charset="0"/>
              <a:buChar char="•"/>
            </a:pPr>
            <a:r>
              <a:rPr lang="en-US" sz="2800" dirty="0"/>
              <a:t>Table 1 of Appendix A    </a:t>
            </a:r>
          </a:p>
          <a:p>
            <a:pPr marL="0" indent="0">
              <a:buSzPct val="150000"/>
              <a:buNone/>
            </a:pPr>
            <a:endParaRPr lang="en-US" dirty="0"/>
          </a:p>
          <a:p>
            <a:pPr>
              <a:buSzPct val="150000"/>
              <a:buFont typeface="Arial" panose="020B0604020202020204" pitchFamily="34" charset="0"/>
              <a:buChar char="•"/>
            </a:pPr>
            <a:endParaRPr lang="en-US" dirty="0"/>
          </a:p>
          <a:p>
            <a:pPr>
              <a:buSzPct val="150000"/>
              <a:buFont typeface="Arial" panose="020B0604020202020204" pitchFamily="34" charset="0"/>
              <a:buChar char="•"/>
            </a:pPr>
            <a:endParaRPr lang="en-US" dirty="0"/>
          </a:p>
          <a:p>
            <a:pPr>
              <a:buSzPct val="150000"/>
              <a:buFont typeface="Arial" panose="020B0604020202020204" pitchFamily="34" charset="0"/>
              <a:buChar char="•"/>
            </a:pPr>
            <a:endParaRPr lang="en-US" dirty="0"/>
          </a:p>
          <a:p>
            <a:pPr>
              <a:buSzPct val="150000"/>
              <a:buFont typeface="Arial" panose="020B0604020202020204" pitchFamily="34" charset="0"/>
              <a:buChar char="•"/>
            </a:pPr>
            <a:endParaRPr lang="en-US" dirty="0"/>
          </a:p>
          <a:p>
            <a:pPr>
              <a:buSzPct val="150000"/>
              <a:buFont typeface="Arial" panose="020B0604020202020204" pitchFamily="34" charset="0"/>
              <a:buChar char="•"/>
            </a:pPr>
            <a:r>
              <a:rPr lang="en-US" sz="2800" dirty="0"/>
              <a:t>We may compute probabilities for any normal random variable </a:t>
            </a:r>
            <a:r>
              <a:rPr lang="en-US" sz="2800" i="1" dirty="0"/>
              <a:t>X</a:t>
            </a:r>
            <a:r>
              <a:rPr lang="en-US" sz="2800" dirty="0"/>
              <a:t> having a mean </a:t>
            </a:r>
            <a:r>
              <a:rPr lang="en-US" sz="2800" i="1" dirty="0">
                <a:latin typeface="Symbol" charset="2"/>
                <a:cs typeface="Symbol" charset="2"/>
              </a:rPr>
              <a:t>m</a:t>
            </a:r>
            <a:r>
              <a:rPr lang="en-US" sz="2800" dirty="0"/>
              <a:t> and standard deviation </a:t>
            </a:r>
            <a:r>
              <a:rPr lang="en-US" sz="2800" i="1" dirty="0">
                <a:latin typeface="Symbol" charset="2"/>
                <a:cs typeface="Symbol" charset="2"/>
              </a:rPr>
              <a:t>s</a:t>
            </a:r>
            <a:r>
              <a:rPr lang="en-US" sz="2800" dirty="0"/>
              <a:t> by converting it to a standard normal random variable </a:t>
            </a:r>
            <a:r>
              <a:rPr lang="en-US" sz="2800" i="1" dirty="0"/>
              <a:t>Z</a:t>
            </a:r>
            <a:r>
              <a:rPr lang="en-US" sz="2800" dirty="0"/>
              <a:t>:</a:t>
            </a:r>
          </a:p>
          <a:p>
            <a:pPr>
              <a:buFont typeface="Arial" panose="020B0604020202020204" pitchFamily="34" charset="0"/>
              <a:buChar char="•"/>
            </a:pPr>
            <a:endParaRPr lang="en-US"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567" y="2318428"/>
            <a:ext cx="6809232" cy="1804416"/>
          </a:xfrm>
          <a:prstGeom prst="rect">
            <a:avLst/>
          </a:prstGeom>
        </p:spPr>
      </p:pic>
      <p:pic>
        <p:nvPicPr>
          <p:cNvPr id="6" name="Picture 5"/>
          <p:cNvPicPr>
            <a:picLocks noChangeAspect="1"/>
          </p:cNvPicPr>
          <p:nvPr/>
        </p:nvPicPr>
        <p:blipFill rotWithShape="1">
          <a:blip r:embed="rId3"/>
          <a:srcRect r="14863"/>
          <a:stretch/>
        </p:blipFill>
        <p:spPr>
          <a:xfrm>
            <a:off x="5112913" y="5486401"/>
            <a:ext cx="5705341" cy="836305"/>
          </a:xfrm>
          <a:prstGeom prst="rect">
            <a:avLst/>
          </a:prstGeom>
        </p:spPr>
      </p:pic>
      <p:pic>
        <p:nvPicPr>
          <p:cNvPr id="7" name="Picture 6"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1305" y="2046069"/>
            <a:ext cx="3306953" cy="2281232"/>
          </a:xfrm>
          <a:prstGeom prst="rect">
            <a:avLst/>
          </a:prstGeom>
        </p:spPr>
      </p:pic>
    </p:spTree>
    <p:extLst>
      <p:ext uri="{BB962C8B-B14F-4D97-AF65-F5344CB8AC3E}">
        <p14:creationId xmlns:p14="http://schemas.microsoft.com/office/powerpoint/2010/main" val="1611420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5764" y="1755582"/>
            <a:ext cx="10058400" cy="4023360"/>
          </a:xfrm>
        </p:spPr>
        <p:txBody>
          <a:bodyPr>
            <a:normAutofit lnSpcReduction="10000"/>
          </a:bodyPr>
          <a:lstStyle/>
          <a:p>
            <a:pPr>
              <a:buSzPct val="150000"/>
              <a:buFont typeface="Arial" panose="020B0604020202020204" pitchFamily="34" charset="0"/>
              <a:buChar char="•"/>
            </a:pPr>
            <a:r>
              <a:rPr lang="en-US" sz="3200" b="1" dirty="0"/>
              <a:t>Examples of </a:t>
            </a:r>
            <a:r>
              <a:rPr lang="en-US" sz="3200" b="1" u="sng" dirty="0"/>
              <a:t>discrete</a:t>
            </a:r>
            <a:r>
              <a:rPr lang="en-US" sz="3200" b="1" dirty="0"/>
              <a:t> random variables:</a:t>
            </a:r>
          </a:p>
          <a:p>
            <a:pPr marL="749808" lvl="1" indent="-457200">
              <a:spcBef>
                <a:spcPct val="0"/>
              </a:spcBef>
              <a:buSzPct val="150000"/>
              <a:buFont typeface="+mj-lt"/>
              <a:buAutoNum type="alphaLcPeriod"/>
            </a:pPr>
            <a:r>
              <a:rPr lang="en-US" sz="2800" dirty="0"/>
              <a:t>outcomes of dice rolls</a:t>
            </a:r>
          </a:p>
          <a:p>
            <a:pPr marL="749808" lvl="1" indent="-457200">
              <a:spcBef>
                <a:spcPct val="0"/>
              </a:spcBef>
              <a:buSzPct val="150000"/>
              <a:buFont typeface="+mj-lt"/>
              <a:buAutoNum type="alphaLcPeriod"/>
            </a:pPr>
            <a:r>
              <a:rPr lang="en-US" sz="2800" dirty="0"/>
              <a:t>whether a customer likes or dislikes a product</a:t>
            </a:r>
          </a:p>
          <a:p>
            <a:pPr marL="749808" lvl="1" indent="-457200">
              <a:spcBef>
                <a:spcPct val="0"/>
              </a:spcBef>
              <a:buSzPct val="150000"/>
              <a:buFont typeface="+mj-lt"/>
              <a:buAutoNum type="alphaLcPeriod"/>
            </a:pPr>
            <a:r>
              <a:rPr lang="en-US" sz="2800" dirty="0"/>
              <a:t>number of hits on a Web site link today</a:t>
            </a:r>
          </a:p>
          <a:p>
            <a:pPr lvl="1">
              <a:spcBef>
                <a:spcPct val="0"/>
              </a:spcBef>
              <a:buSzPct val="150000"/>
              <a:buFont typeface="Arial" panose="020B0604020202020204" pitchFamily="34" charset="0"/>
              <a:buChar char="•"/>
            </a:pPr>
            <a:endParaRPr lang="en-US" dirty="0"/>
          </a:p>
          <a:p>
            <a:pPr>
              <a:buSzPct val="150000"/>
              <a:buFont typeface="Arial" panose="020B0604020202020204" pitchFamily="34" charset="0"/>
              <a:buChar char="•"/>
            </a:pPr>
            <a:r>
              <a:rPr lang="en-US" sz="3200" b="1" dirty="0"/>
              <a:t>Examples of </a:t>
            </a:r>
            <a:r>
              <a:rPr lang="en-US" sz="3200" b="1" u="sng" dirty="0"/>
              <a:t>continuous</a:t>
            </a:r>
            <a:r>
              <a:rPr lang="en-US" sz="3200" b="1" dirty="0"/>
              <a:t> random variables:</a:t>
            </a:r>
          </a:p>
          <a:p>
            <a:pPr marL="749808" lvl="1" indent="-457200">
              <a:spcBef>
                <a:spcPct val="0"/>
              </a:spcBef>
              <a:buSzPct val="150000"/>
              <a:buFont typeface="+mj-lt"/>
              <a:buAutoNum type="alphaLcPeriod"/>
            </a:pPr>
            <a:r>
              <a:rPr lang="en-US" sz="2800" dirty="0"/>
              <a:t>weekly change in DJIA</a:t>
            </a:r>
          </a:p>
          <a:p>
            <a:pPr marL="749808" lvl="1" indent="-457200">
              <a:spcBef>
                <a:spcPct val="0"/>
              </a:spcBef>
              <a:buSzPct val="150000"/>
              <a:buFont typeface="+mj-lt"/>
              <a:buAutoNum type="alphaLcPeriod"/>
            </a:pPr>
            <a:r>
              <a:rPr lang="en-US" sz="2800" dirty="0"/>
              <a:t>daily temperature</a:t>
            </a:r>
          </a:p>
          <a:p>
            <a:pPr marL="749808" lvl="1" indent="-457200">
              <a:spcBef>
                <a:spcPct val="0"/>
              </a:spcBef>
              <a:buSzPct val="150000"/>
              <a:buFont typeface="+mj-lt"/>
              <a:buAutoNum type="alphaLcPeriod"/>
            </a:pPr>
            <a:r>
              <a:rPr lang="en-US" sz="2800" dirty="0"/>
              <a:t>time between machine failures </a:t>
            </a:r>
          </a:p>
          <a:p>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9139112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Probabilities with Standard Normal Tables</a:t>
            </a:r>
            <a:endParaRPr lang="en-IN" dirty="0"/>
          </a:p>
        </p:txBody>
      </p:sp>
      <p:sp>
        <p:nvSpPr>
          <p:cNvPr id="3" name="Content Placeholder 2"/>
          <p:cNvSpPr>
            <a:spLocks noGrp="1"/>
          </p:cNvSpPr>
          <p:nvPr>
            <p:ph idx="1"/>
          </p:nvPr>
        </p:nvSpPr>
        <p:spPr/>
        <p:txBody>
          <a:bodyPr/>
          <a:lstStyle/>
          <a:p>
            <a:pPr marL="452628" indent="-342900">
              <a:spcAft>
                <a:spcPts val="0"/>
              </a:spcAft>
              <a:buFont typeface="Arial" panose="020B0604020202020204" pitchFamily="34" charset="0"/>
              <a:buChar char="•"/>
              <a:defRPr/>
            </a:pPr>
            <a:r>
              <a:rPr lang="en-US" sz="2800" dirty="0"/>
              <a:t>From Example 5.30, what is the probability that demand will be at least 900 units/month?</a:t>
            </a:r>
          </a:p>
          <a:p>
            <a:pPr marL="452628" indent="-342900">
              <a:spcAft>
                <a:spcPts val="0"/>
              </a:spcAft>
              <a:buFont typeface="Arial" panose="020B0604020202020204" pitchFamily="34" charset="0"/>
              <a:buChar char="•"/>
              <a:defRPr/>
            </a:pPr>
            <a:r>
              <a:rPr lang="en-US" sz="2800" i="1" dirty="0"/>
              <a:t>z</a:t>
            </a:r>
            <a:r>
              <a:rPr lang="en-US" sz="2800" dirty="0"/>
              <a:t> = (900 − 750)/100 = 1.50</a:t>
            </a:r>
          </a:p>
          <a:p>
            <a:pPr marL="452628" indent="-342900">
              <a:spcAft>
                <a:spcPts val="0"/>
              </a:spcAft>
              <a:buFont typeface="Arial" panose="020B0604020202020204" pitchFamily="34" charset="0"/>
              <a:buChar char="•"/>
              <a:defRPr/>
            </a:pPr>
            <a:r>
              <a:rPr lang="en-US" sz="2800" dirty="0"/>
              <a:t>Using Table 1 in Appendix A, we find: </a:t>
            </a:r>
          </a:p>
          <a:p>
            <a:pPr marL="365316" lvl="1" indent="0">
              <a:spcAft>
                <a:spcPts val="0"/>
              </a:spcAft>
              <a:buNone/>
              <a:defRPr/>
            </a:pPr>
            <a:r>
              <a:rPr lang="en-US" sz="2800" i="1" dirty="0"/>
              <a:t>   P(X</a:t>
            </a:r>
            <a:r>
              <a:rPr lang="en-US" sz="2800" dirty="0"/>
              <a:t> &lt; 900) = </a:t>
            </a:r>
            <a:r>
              <a:rPr lang="en-US" sz="2800" i="1" dirty="0"/>
              <a:t>P(Z</a:t>
            </a:r>
            <a:r>
              <a:rPr lang="en-US" sz="2800" dirty="0"/>
              <a:t> &lt; 1.50) = 0.93319</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590" y="2305319"/>
            <a:ext cx="1615440" cy="3992451"/>
          </a:xfrm>
          <a:prstGeom prst="rect">
            <a:avLst/>
          </a:prstGeom>
        </p:spPr>
      </p:pic>
    </p:spTree>
    <p:extLst>
      <p:ext uri="{BB962C8B-B14F-4D97-AF65-F5344CB8AC3E}">
        <p14:creationId xmlns:p14="http://schemas.microsoft.com/office/powerpoint/2010/main" val="17471543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The Normal Model</a:t>
            </a:r>
            <a:endParaRPr lang="en-IN" dirty="0"/>
          </a:p>
        </p:txBody>
      </p:sp>
      <p:sp>
        <p:nvSpPr>
          <p:cNvPr id="3" name="Content Placeholder 2"/>
          <p:cNvSpPr>
            <a:spLocks noGrp="1"/>
          </p:cNvSpPr>
          <p:nvPr>
            <p:ph idx="1"/>
          </p:nvPr>
        </p:nvSpPr>
        <p:spPr/>
        <p:txBody>
          <a:bodyPr>
            <a:normAutofit lnSpcReduction="10000"/>
          </a:bodyPr>
          <a:lstStyle/>
          <a:p>
            <a:r>
              <a:rPr lang="en-US" altLang="en-US" sz="3200" dirty="0">
                <a:solidFill>
                  <a:srgbClr val="FF9900"/>
                </a:solidFill>
              </a:rPr>
              <a:t>Normal Model for Diamond Prices</a:t>
            </a:r>
          </a:p>
          <a:p>
            <a:endParaRPr lang="en-US" altLang="en-US" dirty="0">
              <a:solidFill>
                <a:srgbClr val="FF9900"/>
              </a:solidFill>
            </a:endParaRPr>
          </a:p>
          <a:p>
            <a:endParaRPr lang="en-US" altLang="en-US" dirty="0">
              <a:solidFill>
                <a:srgbClr val="FF9900"/>
              </a:solidFill>
            </a:endParaRPr>
          </a:p>
          <a:p>
            <a:endParaRPr lang="en-US" altLang="en-US" dirty="0">
              <a:solidFill>
                <a:srgbClr val="FF9900"/>
              </a:solidFill>
            </a:endParaRPr>
          </a:p>
          <a:p>
            <a:endParaRPr lang="en-US" altLang="en-US" dirty="0">
              <a:solidFill>
                <a:srgbClr val="FF9900"/>
              </a:solidFill>
            </a:endParaRPr>
          </a:p>
          <a:p>
            <a:endParaRPr lang="en-US" altLang="en-US" dirty="0">
              <a:solidFill>
                <a:srgbClr val="FF9900"/>
              </a:solidFill>
            </a:endParaRPr>
          </a:p>
          <a:p>
            <a:endParaRPr lang="en-US" altLang="en-US" dirty="0">
              <a:solidFill>
                <a:srgbClr val="FF9900"/>
              </a:solidFill>
            </a:endParaRPr>
          </a:p>
          <a:p>
            <a:endParaRPr lang="en-US" altLang="en-US" dirty="0"/>
          </a:p>
          <a:p>
            <a:r>
              <a:rPr lang="en-US" altLang="en-US" sz="2800" dirty="0"/>
              <a:t>Set µ = $4,066 and </a:t>
            </a:r>
            <a:r>
              <a:rPr lang="el-GR" altLang="en-US" sz="2800" dirty="0"/>
              <a:t>σ</a:t>
            </a:r>
            <a:r>
              <a:rPr lang="en-US" altLang="en-US" sz="2800" dirty="0"/>
              <a:t> = $738.</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272_Figure_1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110" y="2379662"/>
            <a:ext cx="6336405"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696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SATS AND NORMALITY</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Method – Use the Normal Model</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8" descr="12_24-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854" y="2744788"/>
            <a:ext cx="6393488" cy="274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4384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SATS AND NORMALITY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Mechanics</a:t>
            </a:r>
            <a:endParaRPr lang="en-US" altLang="en-US" sz="3200" dirty="0"/>
          </a:p>
          <a:p>
            <a:r>
              <a:rPr lang="en-US" altLang="en-US" sz="2800" dirty="0"/>
              <a:t>A math SAT score of 600 is equivalent </a:t>
            </a:r>
            <a:r>
              <a:rPr lang="en-US" altLang="en-US" sz="2800" i="1" dirty="0"/>
              <a:t>z = </a:t>
            </a:r>
            <a:r>
              <a:rPr lang="en-US" altLang="en-US" sz="2800" dirty="0"/>
              <a:t>1.  Using the empirical rule, we find that 15.85% of test takers score 600 or better.</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8" descr="12_25-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79" y="3454103"/>
            <a:ext cx="5537915" cy="272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7215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SATS AND NORMALITY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Message</a:t>
            </a:r>
          </a:p>
          <a:p>
            <a:endParaRPr lang="en-US" altLang="en-US" dirty="0">
              <a:solidFill>
                <a:srgbClr val="FF9900"/>
              </a:solidFill>
            </a:endParaRPr>
          </a:p>
          <a:p>
            <a:pPr algn="just"/>
            <a:r>
              <a:rPr lang="en-US" altLang="en-US" sz="2800" dirty="0"/>
              <a:t>About one-sixth of those who take the math SAT score 600 or above. Although not that common, a company can expect to find candidates who meet this requirement.</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6331994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normAutofit fontScale="85000" lnSpcReduction="20000"/>
          </a:bodyPr>
          <a:lstStyle/>
          <a:p>
            <a:pPr algn="just"/>
            <a:r>
              <a:rPr lang="en-IN" sz="2800" dirty="0"/>
              <a:t>A class of first year </a:t>
            </a:r>
            <a:r>
              <a:rPr lang="en-IN" sz="2800" dirty="0" err="1"/>
              <a:t>B.Tech</a:t>
            </a:r>
            <a:r>
              <a:rPr lang="en-IN" sz="2800" dirty="0"/>
              <a:t>. students is composed of four batches A, B, C and D, each consisting of 30 students. It is found that the sessional marks of students in Engineering Drawing in batches C have a mean of 6.6 and standard deviation of 2.3. The mean and standard deviation of the marks for the entire class are 5.5 and 4.2, respectively. It is decided by the course instructor to normalize the marks of the students of all batches to have the same mean and standard deviation as that of the entire class. Due to this, the marks of a student in batch C are changed from 8.5 to </a:t>
            </a:r>
          </a:p>
          <a:p>
            <a:r>
              <a:rPr lang="en-IN" sz="2800" dirty="0"/>
              <a:t>(a) 6.0</a:t>
            </a:r>
          </a:p>
          <a:p>
            <a:r>
              <a:rPr lang="en-IN" sz="2800" dirty="0"/>
              <a:t>(b) 7.0</a:t>
            </a:r>
          </a:p>
          <a:p>
            <a:r>
              <a:rPr lang="en-IN" sz="2800" dirty="0"/>
              <a:t>(c) 8.0</a:t>
            </a:r>
          </a:p>
          <a:p>
            <a:r>
              <a:rPr lang="en-IN" sz="2800" dirty="0"/>
              <a:t>(d) 9.0 </a:t>
            </a:r>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9689383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sz="2800" b="0" dirty="0"/>
                  <a:t>                                           </a:t>
                </a:r>
                <a14:m>
                  <m:oMath xmlns:m="http://schemas.openxmlformats.org/officeDocument/2006/math">
                    <m:r>
                      <a:rPr lang="en-IN" sz="2800" b="0" i="1" smtClean="0">
                        <a:latin typeface="Cambria Math"/>
                      </a:rPr>
                      <m:t>𝑍</m:t>
                    </m:r>
                    <m:r>
                      <a:rPr lang="en-IN" sz="2800" b="0" i="1" smtClean="0">
                        <a:latin typeface="Cambria Math"/>
                      </a:rPr>
                      <m:t>=</m:t>
                    </m:r>
                    <m:f>
                      <m:fPr>
                        <m:ctrlPr>
                          <a:rPr lang="en-IN" sz="2800" b="0" i="1" smtClean="0">
                            <a:latin typeface="Cambria Math" panose="02040503050406030204" pitchFamily="18" charset="0"/>
                          </a:rPr>
                        </m:ctrlPr>
                      </m:fPr>
                      <m:num>
                        <m:r>
                          <a:rPr lang="en-IN" sz="2800" b="0" i="1" smtClean="0">
                            <a:latin typeface="Cambria Math"/>
                          </a:rPr>
                          <m:t>𝑋</m:t>
                        </m:r>
                        <m:r>
                          <a:rPr lang="en-IN" sz="2800" b="0" i="1" smtClean="0">
                            <a:latin typeface="Cambria Math"/>
                          </a:rPr>
                          <m:t>−</m:t>
                        </m:r>
                        <m:r>
                          <a:rPr lang="en-IN" sz="2800" b="0" i="1" smtClean="0">
                            <a:latin typeface="Cambria Math"/>
                            <a:ea typeface="Cambria Math"/>
                          </a:rPr>
                          <m:t>𝜇</m:t>
                        </m:r>
                      </m:num>
                      <m:den>
                        <m:r>
                          <a:rPr lang="en-IN" sz="2800" b="0" i="1" smtClean="0">
                            <a:latin typeface="Cambria Math"/>
                            <a:ea typeface="Cambria Math"/>
                          </a:rPr>
                          <m:t>𝜎</m:t>
                        </m:r>
                      </m:den>
                    </m:f>
                    <m:r>
                      <a:rPr lang="en-IN" sz="2800" b="0" i="1" smtClean="0">
                        <a:latin typeface="Cambria Math"/>
                      </a:rPr>
                      <m:t>=</m:t>
                    </m:r>
                    <m:f>
                      <m:fPr>
                        <m:ctrlPr>
                          <a:rPr lang="en-IN" sz="2800" b="0" i="1" smtClean="0">
                            <a:latin typeface="Cambria Math" panose="02040503050406030204" pitchFamily="18" charset="0"/>
                          </a:rPr>
                        </m:ctrlPr>
                      </m:fPr>
                      <m:num>
                        <m:r>
                          <a:rPr lang="en-IN" sz="2800" b="0" i="1" smtClean="0">
                            <a:latin typeface="Cambria Math"/>
                          </a:rPr>
                          <m:t>𝑋</m:t>
                        </m:r>
                        <m:r>
                          <a:rPr lang="en-IN" sz="2800" b="0" i="1" smtClean="0">
                            <a:latin typeface="Cambria Math"/>
                          </a:rPr>
                          <m:t>−5.5</m:t>
                        </m:r>
                      </m:num>
                      <m:den>
                        <m:r>
                          <a:rPr lang="en-IN" sz="2800" b="0" i="1" smtClean="0">
                            <a:latin typeface="Cambria Math"/>
                          </a:rPr>
                          <m:t>4.2</m:t>
                        </m:r>
                      </m:den>
                    </m:f>
                  </m:oMath>
                </a14:m>
                <a:r>
                  <a:rPr lang="en-IN" sz="2800" dirty="0"/>
                  <a:t> </a:t>
                </a:r>
              </a:p>
              <a:p>
                <a:r>
                  <a:rPr lang="en-IN" sz="2800" dirty="0"/>
                  <a:t>                                         </a:t>
                </a:r>
                <a14:m>
                  <m:oMath xmlns:m="http://schemas.openxmlformats.org/officeDocument/2006/math">
                    <m:sSub>
                      <m:sSubPr>
                        <m:ctrlPr>
                          <a:rPr lang="en-IN" sz="2800" i="1" smtClean="0">
                            <a:latin typeface="Cambria Math" panose="02040503050406030204" pitchFamily="18" charset="0"/>
                          </a:rPr>
                        </m:ctrlPr>
                      </m:sSubPr>
                      <m:e>
                        <m:r>
                          <a:rPr lang="en-IN" sz="2800" b="0" i="1" smtClean="0">
                            <a:latin typeface="Cambria Math"/>
                          </a:rPr>
                          <m:t>𝑍</m:t>
                        </m:r>
                      </m:e>
                      <m:sub>
                        <m:r>
                          <a:rPr lang="en-IN" sz="2800" b="0" i="1" smtClean="0">
                            <a:latin typeface="Cambria Math"/>
                          </a:rPr>
                          <m:t>𝑐</m:t>
                        </m:r>
                      </m:sub>
                    </m:sSub>
                    <m:r>
                      <a:rPr lang="en-IN" sz="2800" i="1">
                        <a:latin typeface="Cambria Math"/>
                      </a:rPr>
                      <m:t>=</m:t>
                    </m:r>
                    <m:f>
                      <m:fPr>
                        <m:ctrlPr>
                          <a:rPr lang="en-IN" sz="2800" i="1">
                            <a:latin typeface="Cambria Math" panose="02040503050406030204" pitchFamily="18" charset="0"/>
                          </a:rPr>
                        </m:ctrlPr>
                      </m:fPr>
                      <m:num>
                        <m:sSub>
                          <m:sSubPr>
                            <m:ctrlPr>
                              <a:rPr lang="en-IN" sz="2800" i="1" smtClean="0">
                                <a:latin typeface="Cambria Math" panose="02040503050406030204" pitchFamily="18" charset="0"/>
                              </a:rPr>
                            </m:ctrlPr>
                          </m:sSubPr>
                          <m:e>
                            <m:r>
                              <a:rPr lang="en-IN" sz="2800" b="0" i="1" smtClean="0">
                                <a:latin typeface="Cambria Math"/>
                              </a:rPr>
                              <m:t>𝑋</m:t>
                            </m:r>
                          </m:e>
                          <m:sub>
                            <m:r>
                              <a:rPr lang="en-IN" sz="2800" b="0" i="1" smtClean="0">
                                <a:latin typeface="Cambria Math"/>
                              </a:rPr>
                              <m:t>𝑐</m:t>
                            </m:r>
                          </m:sub>
                        </m:sSub>
                        <m:r>
                          <a:rPr lang="en-IN" sz="2800" i="1">
                            <a:latin typeface="Cambria Math"/>
                          </a:rPr>
                          <m:t>−</m:t>
                        </m:r>
                        <m:sSub>
                          <m:sSubPr>
                            <m:ctrlPr>
                              <a:rPr lang="en-IN" sz="2800" i="1" smtClean="0">
                                <a:latin typeface="Cambria Math" panose="02040503050406030204" pitchFamily="18" charset="0"/>
                              </a:rPr>
                            </m:ctrlPr>
                          </m:sSubPr>
                          <m:e>
                            <m:r>
                              <a:rPr lang="en-IN" sz="2800" i="1" smtClean="0">
                                <a:latin typeface="Cambria Math"/>
                                <a:ea typeface="Cambria Math"/>
                              </a:rPr>
                              <m:t>𝜇</m:t>
                            </m:r>
                          </m:e>
                          <m:sub>
                            <m:r>
                              <a:rPr lang="en-IN" sz="2800" b="0" i="1" smtClean="0">
                                <a:latin typeface="Cambria Math"/>
                              </a:rPr>
                              <m:t>𝑐</m:t>
                            </m:r>
                          </m:sub>
                        </m:sSub>
                      </m:num>
                      <m:den>
                        <m:sSub>
                          <m:sSubPr>
                            <m:ctrlPr>
                              <a:rPr lang="en-IN" sz="2800" i="1" smtClean="0">
                                <a:latin typeface="Cambria Math" panose="02040503050406030204" pitchFamily="18" charset="0"/>
                                <a:ea typeface="Cambria Math"/>
                              </a:rPr>
                            </m:ctrlPr>
                          </m:sSubPr>
                          <m:e>
                            <m:r>
                              <a:rPr lang="en-IN" sz="2800" i="1" smtClean="0">
                                <a:latin typeface="Cambria Math"/>
                                <a:ea typeface="Cambria Math"/>
                              </a:rPr>
                              <m:t>𝜎</m:t>
                            </m:r>
                          </m:e>
                          <m:sub>
                            <m:r>
                              <a:rPr lang="en-IN" sz="2800" b="0" i="1" smtClean="0">
                                <a:latin typeface="Cambria Math"/>
                                <a:ea typeface="Cambria Math"/>
                              </a:rPr>
                              <m:t>𝑐</m:t>
                            </m:r>
                          </m:sub>
                        </m:sSub>
                      </m:den>
                    </m:f>
                    <m:r>
                      <a:rPr lang="en-IN" sz="2800" i="1">
                        <a:latin typeface="Cambria Math"/>
                      </a:rPr>
                      <m:t>=</m:t>
                    </m:r>
                    <m:f>
                      <m:fPr>
                        <m:ctrlPr>
                          <a:rPr lang="en-IN" sz="2800" i="1">
                            <a:latin typeface="Cambria Math" panose="02040503050406030204" pitchFamily="18" charset="0"/>
                          </a:rPr>
                        </m:ctrlPr>
                      </m:fPr>
                      <m:num>
                        <m:r>
                          <a:rPr lang="en-IN" sz="2800" b="0" i="1" smtClean="0">
                            <a:latin typeface="Cambria Math"/>
                          </a:rPr>
                          <m:t>8.5</m:t>
                        </m:r>
                        <m:r>
                          <a:rPr lang="en-IN" sz="2800" i="1">
                            <a:latin typeface="Cambria Math"/>
                          </a:rPr>
                          <m:t>−</m:t>
                        </m:r>
                        <m:r>
                          <a:rPr lang="en-IN" sz="2800" b="0" i="1" smtClean="0">
                            <a:latin typeface="Cambria Math"/>
                          </a:rPr>
                          <m:t>6.6</m:t>
                        </m:r>
                      </m:num>
                      <m:den>
                        <m:r>
                          <a:rPr lang="en-IN" sz="2800" b="0" i="1" smtClean="0">
                            <a:latin typeface="Cambria Math"/>
                          </a:rPr>
                          <m:t>2.3</m:t>
                        </m:r>
                      </m:den>
                    </m:f>
                  </m:oMath>
                </a14:m>
                <a:endParaRPr lang="en-IN" sz="2800" dirty="0"/>
              </a:p>
              <a:p>
                <a:r>
                  <a:rPr lang="en-IN" sz="2800" dirty="0"/>
                  <a:t>Equating these two and solving, we get</a:t>
                </a:r>
              </a:p>
              <a:p>
                <a:r>
                  <a:rPr lang="en-IN" sz="2800" dirty="0"/>
                  <a:t>                                                </a:t>
                </a:r>
                <a14:m>
                  <m:oMath xmlns:m="http://schemas.openxmlformats.org/officeDocument/2006/math">
                    <m:f>
                      <m:fPr>
                        <m:ctrlPr>
                          <a:rPr lang="en-IN" sz="2800" i="1" smtClean="0">
                            <a:latin typeface="Cambria Math" panose="02040503050406030204" pitchFamily="18" charset="0"/>
                          </a:rPr>
                        </m:ctrlPr>
                      </m:fPr>
                      <m:num>
                        <m:r>
                          <a:rPr lang="en-IN" sz="2800" b="0" i="1" smtClean="0">
                            <a:latin typeface="Cambria Math"/>
                          </a:rPr>
                          <m:t>8.5−6.6</m:t>
                        </m:r>
                      </m:num>
                      <m:den>
                        <m:r>
                          <a:rPr lang="en-IN" sz="2800" b="0" i="1" smtClean="0">
                            <a:latin typeface="Cambria Math"/>
                          </a:rPr>
                          <m:t>2.3</m:t>
                        </m:r>
                      </m:den>
                    </m:f>
                    <m:r>
                      <a:rPr lang="en-IN" sz="2800" b="0" i="1" smtClean="0">
                        <a:latin typeface="Cambria Math"/>
                      </a:rPr>
                      <m:t>=</m:t>
                    </m:r>
                    <m:f>
                      <m:fPr>
                        <m:ctrlPr>
                          <a:rPr lang="en-IN" sz="2800" b="0" i="1" smtClean="0">
                            <a:latin typeface="Cambria Math" panose="02040503050406030204" pitchFamily="18" charset="0"/>
                          </a:rPr>
                        </m:ctrlPr>
                      </m:fPr>
                      <m:num>
                        <m:r>
                          <a:rPr lang="en-IN" sz="2800" b="0" i="1" smtClean="0">
                            <a:latin typeface="Cambria Math"/>
                          </a:rPr>
                          <m:t>𝑋</m:t>
                        </m:r>
                        <m:r>
                          <a:rPr lang="en-IN" sz="2800" b="0" i="1" smtClean="0">
                            <a:latin typeface="Cambria Math"/>
                          </a:rPr>
                          <m:t>−5.5</m:t>
                        </m:r>
                      </m:num>
                      <m:den>
                        <m:r>
                          <a:rPr lang="en-IN" sz="2800" b="0" i="1" smtClean="0">
                            <a:latin typeface="Cambria Math"/>
                          </a:rPr>
                          <m:t>4.2</m:t>
                        </m:r>
                      </m:den>
                    </m:f>
                  </m:oMath>
                </a14:m>
                <a:endParaRPr lang="en-IN" sz="2800" dirty="0"/>
              </a:p>
              <a:p>
                <a:r>
                  <a:rPr lang="en-IN" sz="2800" b="0" dirty="0"/>
                  <a:t>                                                        </a:t>
                </a:r>
                <a14:m>
                  <m:oMath xmlns:m="http://schemas.openxmlformats.org/officeDocument/2006/math">
                    <m:r>
                      <a:rPr lang="en-IN" sz="2800" b="0" i="1" smtClean="0">
                        <a:latin typeface="Cambria Math"/>
                      </a:rPr>
                      <m:t>𝑋</m:t>
                    </m:r>
                    <m:r>
                      <a:rPr lang="en-IN" sz="2800" b="0" i="1" smtClean="0">
                        <a:latin typeface="Cambria Math"/>
                      </a:rPr>
                      <m:t>=8.969≈9.0</m:t>
                    </m:r>
                  </m:oMath>
                </a14:m>
                <a:endParaRPr lang="en-IN" sz="2800" dirty="0"/>
              </a:p>
              <a:p>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2"/>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5961842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IN" sz="5400" dirty="0"/>
              <a:t>Limit Theorems</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135917" y="2955884"/>
            <a:ext cx="10058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7375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0070C0"/>
                </a:solidFill>
              </a:rPr>
              <a:t>Markov inequality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sz="3200" dirty="0"/>
                  <a:t>If </a:t>
                </a:r>
                <a:r>
                  <a:rPr lang="en-IN" sz="3200" i="1" dirty="0"/>
                  <a:t>X </a:t>
                </a:r>
                <a:r>
                  <a:rPr lang="en-IN" sz="3200" dirty="0"/>
                  <a:t>is a random variable that takes only non-negative values, then for any value </a:t>
                </a:r>
                <a:r>
                  <a:rPr lang="en-IN" sz="3200" i="1" dirty="0"/>
                  <a:t>a &gt; </a:t>
                </a:r>
                <a:r>
                  <a:rPr lang="en-IN" sz="3200" dirty="0"/>
                  <a:t>0</a:t>
                </a:r>
              </a:p>
              <a:p>
                <a:endParaRPr lang="en-IN" sz="3200" dirty="0"/>
              </a:p>
              <a:p>
                <a:endParaRPr lang="en-IN"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15" t="-3182"/>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313" y="3438869"/>
            <a:ext cx="4143375"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3960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0070C0"/>
                </a:solidFill>
              </a:rPr>
              <a:t>Chebyshev’s Inequality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sz="3200" dirty="0"/>
                  <a:t>If </a:t>
                </a:r>
                <a:r>
                  <a:rPr lang="en-IN" sz="3200" i="1" dirty="0"/>
                  <a:t>X </a:t>
                </a:r>
                <a:r>
                  <a:rPr lang="en-IN" sz="3200" dirty="0"/>
                  <a:t>is a random variable with mean </a:t>
                </a:r>
                <a:r>
                  <a:rPr lang="en-IN" sz="3200" i="1" dirty="0"/>
                  <a:t>μ </a:t>
                </a:r>
                <a:r>
                  <a:rPr lang="en-IN" sz="3200" dirty="0"/>
                  <a:t>and variance </a:t>
                </a:r>
                <a14:m>
                  <m:oMath xmlns:m="http://schemas.openxmlformats.org/officeDocument/2006/math">
                    <m:sSup>
                      <m:sSupPr>
                        <m:ctrlPr>
                          <a:rPr lang="en-IN" sz="3200" i="1" dirty="0" smtClean="0">
                            <a:latin typeface="Cambria Math" panose="02040503050406030204" pitchFamily="18" charset="0"/>
                          </a:rPr>
                        </m:ctrlPr>
                      </m:sSupPr>
                      <m:e>
                        <m:r>
                          <a:rPr lang="en-IN" sz="3200" i="1" dirty="0" smtClean="0">
                            <a:latin typeface="Cambria Math"/>
                            <a:ea typeface="Cambria Math"/>
                          </a:rPr>
                          <m:t>𝜎</m:t>
                        </m:r>
                      </m:e>
                      <m:sup>
                        <m:r>
                          <a:rPr lang="en-IN" sz="3200" b="0" i="1" dirty="0" smtClean="0">
                            <a:latin typeface="Cambria Math"/>
                          </a:rPr>
                          <m:t>2</m:t>
                        </m:r>
                      </m:sup>
                    </m:sSup>
                  </m:oMath>
                </a14:m>
                <a:r>
                  <a:rPr lang="en-IN" sz="3200" dirty="0"/>
                  <a:t>, then, for any value </a:t>
                </a:r>
                <a:r>
                  <a:rPr lang="en-IN" sz="3200" i="1" dirty="0"/>
                  <a:t>k &gt; </a:t>
                </a:r>
                <a:r>
                  <a:rPr lang="en-IN" sz="3200" dirty="0"/>
                  <a:t>0,</a:t>
                </a:r>
              </a:p>
              <a:p>
                <a:endParaRPr lang="en-IN" sz="3200" dirty="0"/>
              </a:p>
              <a:p>
                <a:endParaRPr lang="en-IN"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15" t="-3030" r="-2970"/>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589" y="3015070"/>
            <a:ext cx="501967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6681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Probability Distributions</a:t>
            </a:r>
            <a:endParaRPr lang="en-IN" dirty="0"/>
          </a:p>
        </p:txBody>
      </p:sp>
      <p:sp>
        <p:nvSpPr>
          <p:cNvPr id="3" name="Content Placeholder 2"/>
          <p:cNvSpPr>
            <a:spLocks noGrp="1"/>
          </p:cNvSpPr>
          <p:nvPr>
            <p:ph idx="1"/>
          </p:nvPr>
        </p:nvSpPr>
        <p:spPr/>
        <p:txBody>
          <a:bodyPr>
            <a:normAutofit/>
          </a:bodyPr>
          <a:lstStyle/>
          <a:p>
            <a:pPr algn="just"/>
            <a:endParaRPr lang="en-US" sz="3600" dirty="0"/>
          </a:p>
          <a:p>
            <a:pPr algn="just"/>
            <a:r>
              <a:rPr lang="en-US" sz="3600" dirty="0"/>
              <a:t>A </a:t>
            </a:r>
            <a:r>
              <a:rPr lang="en-US" sz="3600" b="1" dirty="0"/>
              <a:t>probability distribution </a:t>
            </a:r>
            <a:r>
              <a:rPr lang="en-US" sz="3600" dirty="0"/>
              <a:t>is a characterization of the possible values that a random variable may assume along with the probability of assuming these values.</a:t>
            </a:r>
            <a:endParaRPr lang="en-IN" sz="36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9040323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a:xfrm>
            <a:off x="1097280" y="1845733"/>
            <a:ext cx="10058400" cy="3936881"/>
          </a:xfrm>
        </p:spPr>
        <p:txBody>
          <a:bodyPr>
            <a:noAutofit/>
          </a:bodyPr>
          <a:lstStyle/>
          <a:p>
            <a:pPr algn="just"/>
            <a:r>
              <a:rPr lang="en-IN" sz="2800" dirty="0"/>
              <a:t>Suppose we know that the number of items produced in a factory during a week is a random variable with mean 500.</a:t>
            </a:r>
          </a:p>
          <a:p>
            <a:pPr algn="just"/>
            <a:r>
              <a:rPr lang="en-IN" sz="2800" dirty="0"/>
              <a:t>(1). What can be said about the probability that this week’s production will be at least 1000?</a:t>
            </a:r>
          </a:p>
          <a:p>
            <a:pPr algn="just"/>
            <a:r>
              <a:rPr lang="en-IN" sz="2800" dirty="0"/>
              <a:t>Solution: </a:t>
            </a:r>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441" y="4237162"/>
            <a:ext cx="3190875" cy="1133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545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a:t>
            </a:r>
          </a:p>
        </p:txBody>
      </p:sp>
      <p:sp>
        <p:nvSpPr>
          <p:cNvPr id="3" name="Content Placeholder 2"/>
          <p:cNvSpPr>
            <a:spLocks noGrp="1"/>
          </p:cNvSpPr>
          <p:nvPr>
            <p:ph idx="1"/>
          </p:nvPr>
        </p:nvSpPr>
        <p:spPr>
          <a:xfrm>
            <a:off x="1097280" y="1845733"/>
            <a:ext cx="10058400" cy="4361883"/>
          </a:xfrm>
        </p:spPr>
        <p:txBody>
          <a:bodyPr>
            <a:normAutofit lnSpcReduction="10000"/>
          </a:bodyPr>
          <a:lstStyle/>
          <a:p>
            <a:pPr marL="0" indent="0" algn="just">
              <a:buNone/>
            </a:pPr>
            <a:r>
              <a:rPr lang="en-IN" sz="2800" dirty="0"/>
              <a:t>(2). If the variance of a week’s production is known to equal 100, then what can be said about the probability that this week’s production will be between 400 and 600?</a:t>
            </a:r>
          </a:p>
          <a:p>
            <a:pPr marL="0" indent="0">
              <a:buNone/>
            </a:pPr>
            <a:r>
              <a:rPr lang="en-IN" sz="2800" dirty="0"/>
              <a:t>Solution:</a:t>
            </a:r>
          </a:p>
          <a:p>
            <a:endParaRPr lang="en-IN" dirty="0"/>
          </a:p>
          <a:p>
            <a:endParaRPr lang="en-IN" dirty="0"/>
          </a:p>
          <a:p>
            <a:endParaRPr lang="en-IN" dirty="0"/>
          </a:p>
          <a:p>
            <a:endParaRPr lang="en-IN" sz="2800" dirty="0"/>
          </a:p>
          <a:p>
            <a:r>
              <a:rPr lang="en-IN" sz="2800" dirty="0"/>
              <a:t>and so the probability that this week’s production will be between 400 and 600 is at least 0.99</a:t>
            </a:r>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481" y="3193958"/>
            <a:ext cx="3400425" cy="1306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328" y="4255738"/>
            <a:ext cx="3667125" cy="1096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89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fade">
                                      <p:cBhvr>
                                        <p:cTn id="7" dur="1000"/>
                                        <p:tgtEl>
                                          <p:spTgt spid="10243"/>
                                        </p:tgtEl>
                                      </p:cBhvr>
                                    </p:animEffect>
                                    <p:anim calcmode="lin" valueType="num">
                                      <p:cBhvr>
                                        <p:cTn id="8" dur="1000" fill="hold"/>
                                        <p:tgtEl>
                                          <p:spTgt spid="10243"/>
                                        </p:tgtEl>
                                        <p:attrNameLst>
                                          <p:attrName>ppt_x</p:attrName>
                                        </p:attrNameLst>
                                      </p:cBhvr>
                                      <p:tavLst>
                                        <p:tav tm="0">
                                          <p:val>
                                            <p:strVal val="#ppt_x"/>
                                          </p:val>
                                        </p:tav>
                                        <p:tav tm="100000">
                                          <p:val>
                                            <p:strVal val="#ppt_x"/>
                                          </p:val>
                                        </p:tav>
                                      </p:tavLst>
                                    </p:anim>
                                    <p:anim calcmode="lin" valueType="num">
                                      <p:cBhvr>
                                        <p:cTn id="9" dur="1000" fill="hold"/>
                                        <p:tgtEl>
                                          <p:spTgt spid="102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0070C0"/>
                </a:solidFill>
              </a:rPr>
              <a:t>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IN" sz="2800" dirty="0"/>
                  <a:t>Let </a:t>
                </a:r>
                <a:r>
                  <a:rPr lang="en-IN" sz="2800" i="1" dirty="0"/>
                  <a:t>X</a:t>
                </a:r>
                <a:r>
                  <a:rPr lang="en-IN" sz="2800" dirty="0"/>
                  <a:t>1,</a:t>
                </a:r>
                <a:r>
                  <a:rPr lang="en-IN" sz="2800" i="1" dirty="0"/>
                  <a:t>X</a:t>
                </a:r>
                <a:r>
                  <a:rPr lang="en-IN" sz="2800" dirty="0"/>
                  <a:t>2, </a:t>
                </a:r>
                <a:r>
                  <a:rPr lang="en-IN" sz="2800" i="1" dirty="0"/>
                  <a:t>. . . </a:t>
                </a:r>
                <a:r>
                  <a:rPr lang="en-IN" sz="2800" dirty="0"/>
                  <a:t>be a sequence of independent, identically distributed random variables, each with mean </a:t>
                </a:r>
                <a:r>
                  <a:rPr lang="en-IN" sz="2800" i="1" dirty="0"/>
                  <a:t>μ </a:t>
                </a:r>
                <a:r>
                  <a:rPr lang="en-IN" sz="2800" dirty="0"/>
                  <a:t>and variance </a:t>
                </a:r>
                <a14:m>
                  <m:oMath xmlns:m="http://schemas.openxmlformats.org/officeDocument/2006/math">
                    <m:sSup>
                      <m:sSupPr>
                        <m:ctrlPr>
                          <a:rPr lang="en-IN" sz="2800" i="1" dirty="0">
                            <a:latin typeface="Cambria Math" panose="02040503050406030204" pitchFamily="18" charset="0"/>
                          </a:rPr>
                        </m:ctrlPr>
                      </m:sSupPr>
                      <m:e>
                        <m:r>
                          <a:rPr lang="en-IN" sz="2800" i="1" dirty="0">
                            <a:latin typeface="Cambria Math"/>
                            <a:ea typeface="Cambria Math"/>
                          </a:rPr>
                          <m:t>𝜎</m:t>
                        </m:r>
                      </m:e>
                      <m:sup>
                        <m:r>
                          <a:rPr lang="en-IN" sz="2800" i="1" dirty="0">
                            <a:latin typeface="Cambria Math"/>
                          </a:rPr>
                          <m:t>2</m:t>
                        </m:r>
                      </m:sup>
                    </m:sSup>
                  </m:oMath>
                </a14:m>
                <a:r>
                  <a:rPr lang="en-IN" sz="2800" dirty="0"/>
                  <a:t>. Then the distribution of</a:t>
                </a:r>
              </a:p>
              <a:p>
                <a:endParaRPr lang="en-IN" sz="2800" dirty="0"/>
              </a:p>
              <a:p>
                <a:r>
                  <a:rPr lang="en-IN" sz="2800" dirty="0"/>
                  <a:t>Tends to the standard normal as </a:t>
                </a:r>
                <a:r>
                  <a:rPr lang="en-IN" sz="2800" i="1" dirty="0"/>
                  <a:t>n</a:t>
                </a:r>
                <a:r>
                  <a:rPr lang="en-IN" sz="2800" dirty="0"/>
                  <a:t>→∞. That is,</a:t>
                </a:r>
              </a:p>
              <a:p>
                <a:endParaRPr lang="en-IN" sz="2800" dirty="0"/>
              </a:p>
              <a:p>
                <a:endParaRPr lang="en-IN" sz="2800" dirty="0"/>
              </a:p>
              <a:p>
                <a:endParaRPr lang="en-IN" sz="2800" dirty="0"/>
              </a:p>
              <a:p>
                <a:r>
                  <a:rPr lang="en-IN" sz="2800" dirty="0"/>
                  <a:t>as </a:t>
                </a:r>
                <a:r>
                  <a:rPr lang="en-IN" sz="2800" i="1" dirty="0"/>
                  <a:t>n</a:t>
                </a:r>
                <a:r>
                  <a:rPr lang="en-IN"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30" t="-3030" b="-3788"/>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005" y="2483472"/>
            <a:ext cx="34385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8363" y="4082079"/>
            <a:ext cx="791527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03007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r>
              <a:rPr lang="en-IN" sz="4400" dirty="0"/>
              <a:t>Normal Approximation to </a:t>
            </a:r>
          </a:p>
          <a:p>
            <a:pPr algn="ctr"/>
            <a:r>
              <a:rPr lang="en-IN" sz="4400" dirty="0"/>
              <a:t>Binomial distribution</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097280" y="3496802"/>
            <a:ext cx="9927035" cy="624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5889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1</a:t>
            </a:r>
          </a:p>
        </p:txBody>
      </p:sp>
      <p:sp>
        <p:nvSpPr>
          <p:cNvPr id="3" name="Content Placeholder 2"/>
          <p:cNvSpPr>
            <a:spLocks noGrp="1"/>
          </p:cNvSpPr>
          <p:nvPr>
            <p:ph idx="1"/>
          </p:nvPr>
        </p:nvSpPr>
        <p:spPr/>
        <p:txBody>
          <a:bodyPr>
            <a:normAutofit/>
          </a:bodyPr>
          <a:lstStyle/>
          <a:p>
            <a:pPr marL="0" indent="0" algn="just">
              <a:buNone/>
            </a:pPr>
            <a:r>
              <a:rPr lang="en-IN" sz="3200" dirty="0"/>
              <a:t>Let </a:t>
            </a:r>
            <a:r>
              <a:rPr lang="en-IN" sz="3200" i="1" dirty="0"/>
              <a:t>X </a:t>
            </a:r>
            <a:r>
              <a:rPr lang="en-IN" sz="3200" dirty="0"/>
              <a:t>be the number of times that a fair coin, flipped 40 times, lands heads. Find the probability that </a:t>
            </a:r>
            <a:r>
              <a:rPr lang="en-IN" sz="3200" i="1" dirty="0"/>
              <a:t>X </a:t>
            </a:r>
            <a:r>
              <a:rPr lang="en-IN" sz="3200" dirty="0"/>
              <a:t>= 20. Use the normal approximation and then compare it to the exact solution.</a:t>
            </a:r>
          </a:p>
          <a:p>
            <a:pPr marL="0" indent="0" algn="just">
              <a:buNone/>
            </a:pPr>
            <a:r>
              <a:rPr lang="en-IN" sz="3200" dirty="0"/>
              <a:t>Solution: </a:t>
            </a:r>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56" y="3815846"/>
            <a:ext cx="57150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622" y="3640100"/>
            <a:ext cx="373380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724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IN" sz="3200" dirty="0"/>
                  <a:t>Let </a:t>
                </a:r>
                <a14:m>
                  <m:oMath xmlns:m="http://schemas.openxmlformats.org/officeDocument/2006/math">
                    <m:sSub>
                      <m:sSubPr>
                        <m:ctrlPr>
                          <a:rPr lang="en-IN" sz="3200" i="1">
                            <a:latin typeface="Cambria Math" panose="02040503050406030204" pitchFamily="18" charset="0"/>
                          </a:rPr>
                        </m:ctrlPr>
                      </m:sSubPr>
                      <m:e>
                        <m:r>
                          <a:rPr lang="en-IN" sz="3200" i="1">
                            <a:latin typeface="Cambria Math"/>
                          </a:rPr>
                          <m:t>𝑋</m:t>
                        </m:r>
                      </m:e>
                      <m:sub>
                        <m:r>
                          <a:rPr lang="en-IN" sz="3200" i="1">
                            <a:latin typeface="Cambria Math"/>
                          </a:rPr>
                          <m:t>𝑖</m:t>
                        </m:r>
                      </m:sub>
                    </m:sSub>
                  </m:oMath>
                </a14:m>
                <a:r>
                  <a:rPr lang="en-IN" sz="3200" dirty="0"/>
                  <a:t>, </a:t>
                </a:r>
                <a14:m>
                  <m:oMath xmlns:m="http://schemas.openxmlformats.org/officeDocument/2006/math">
                    <m:r>
                      <a:rPr lang="en-IN" sz="3200" i="1" dirty="0" smtClean="0">
                        <a:latin typeface="Cambria Math"/>
                      </a:rPr>
                      <m:t>𝑖</m:t>
                    </m:r>
                  </m:oMath>
                </a14:m>
                <a:r>
                  <a:rPr lang="en-IN" sz="3200" i="1" dirty="0"/>
                  <a:t> </a:t>
                </a:r>
                <a:r>
                  <a:rPr lang="en-IN" sz="3200" dirty="0"/>
                  <a:t>= 1, 2, </a:t>
                </a:r>
                <a:r>
                  <a:rPr lang="en-IN" sz="3200" i="1" dirty="0"/>
                  <a:t>. . . </a:t>
                </a:r>
                <a:r>
                  <a:rPr lang="en-IN" sz="3200" dirty="0"/>
                  <a:t>, 10 be independent random variables, each being uniformly distributed over (0, 1). Estimate </a:t>
                </a:r>
                <a14:m>
                  <m:oMath xmlns:m="http://schemas.openxmlformats.org/officeDocument/2006/math">
                    <m:r>
                      <m:rPr>
                        <m:sty m:val="p"/>
                      </m:rPr>
                      <a:rPr lang="en-IN" sz="3200" b="0" i="0" smtClean="0">
                        <a:latin typeface="Cambria Math"/>
                      </a:rPr>
                      <m:t>P</m:t>
                    </m:r>
                    <m:r>
                      <a:rPr lang="en-IN" sz="3200" b="0" i="0" smtClean="0">
                        <a:latin typeface="Cambria Math"/>
                      </a:rPr>
                      <m:t>{</m:t>
                    </m:r>
                    <m:nary>
                      <m:naryPr>
                        <m:chr m:val="∑"/>
                        <m:ctrlPr>
                          <a:rPr lang="en-IN" sz="3200" b="0" i="1" smtClean="0">
                            <a:latin typeface="Cambria Math" panose="02040503050406030204" pitchFamily="18" charset="0"/>
                          </a:rPr>
                        </m:ctrlPr>
                      </m:naryPr>
                      <m:sub>
                        <m:r>
                          <m:rPr>
                            <m:brk m:alnAt="23"/>
                          </m:rPr>
                          <a:rPr lang="en-IN" sz="3200" b="0" i="1" smtClean="0">
                            <a:latin typeface="Cambria Math"/>
                          </a:rPr>
                          <m:t>1</m:t>
                        </m:r>
                      </m:sub>
                      <m:sup>
                        <m:r>
                          <a:rPr lang="en-IN" sz="3200" b="0" i="1" smtClean="0">
                            <a:latin typeface="Cambria Math"/>
                          </a:rPr>
                          <m:t>10</m:t>
                        </m:r>
                      </m:sup>
                      <m:e>
                        <m:sSub>
                          <m:sSubPr>
                            <m:ctrlPr>
                              <a:rPr lang="en-IN" sz="3200" b="0" i="1" smtClean="0">
                                <a:latin typeface="Cambria Math" panose="02040503050406030204" pitchFamily="18" charset="0"/>
                              </a:rPr>
                            </m:ctrlPr>
                          </m:sSubPr>
                          <m:e>
                            <m:r>
                              <a:rPr lang="en-IN" sz="3200" b="0" i="1" smtClean="0">
                                <a:latin typeface="Cambria Math"/>
                              </a:rPr>
                              <m:t>𝑋</m:t>
                            </m:r>
                          </m:e>
                          <m:sub>
                            <m:r>
                              <a:rPr lang="en-IN" sz="3200" b="0" i="1" smtClean="0">
                                <a:latin typeface="Cambria Math"/>
                              </a:rPr>
                              <m:t>𝑖</m:t>
                            </m:r>
                          </m:sub>
                        </m:sSub>
                        <m:r>
                          <a:rPr lang="en-IN" sz="3200" b="0" i="1" smtClean="0">
                            <a:latin typeface="Cambria Math"/>
                          </a:rPr>
                          <m:t>&gt;7</m:t>
                        </m:r>
                      </m:e>
                    </m:nary>
                    <m:r>
                      <a:rPr lang="en-IN" sz="3200" b="0" i="0" smtClean="0">
                        <a:latin typeface="Cambria Math"/>
                      </a:rPr>
                      <m:t>}</m:t>
                    </m:r>
                  </m:oMath>
                </a14:m>
                <a:r>
                  <a:rPr lang="en-IN" sz="3200" dirty="0"/>
                  <a:t>.</a:t>
                </a:r>
              </a:p>
              <a:p>
                <a:pPr marL="0" indent="0">
                  <a:buNone/>
                </a:pPr>
                <a:endParaRPr lang="en-IN" sz="3200" dirty="0"/>
              </a:p>
              <a:p>
                <a:pPr marL="0" indent="0">
                  <a:buNone/>
                </a:pPr>
                <a:r>
                  <a:rPr lang="en-IN" sz="3200" dirty="0"/>
                  <a:t>Solution: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424" t="-3030"/>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868" y="3425791"/>
            <a:ext cx="6555345" cy="2470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149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3</a:t>
            </a:r>
          </a:p>
        </p:txBody>
      </p:sp>
      <p:sp>
        <p:nvSpPr>
          <p:cNvPr id="3" name="Content Placeholder 2"/>
          <p:cNvSpPr>
            <a:spLocks noGrp="1"/>
          </p:cNvSpPr>
          <p:nvPr>
            <p:ph idx="1"/>
          </p:nvPr>
        </p:nvSpPr>
        <p:spPr/>
        <p:txBody>
          <a:bodyPr>
            <a:normAutofit/>
          </a:bodyPr>
          <a:lstStyle/>
          <a:p>
            <a:pPr algn="just"/>
            <a:r>
              <a:rPr lang="en-IN" sz="3200" dirty="0"/>
              <a:t>The lifetime of a special type of battery is a random variable with mean 40 hours and standard deviation 20 hours. A battery is used until it fails, at which point it is replaced by a new one. Assuming a stockpile of 25 such batteries, the lifetimes of which are independent, approximate the probability that over 1100 hours of use can be obtained.</a:t>
            </a:r>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9214000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a:t>
            </a:r>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1228" y="2112135"/>
            <a:ext cx="7147775" cy="2793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741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0"/>
                                        <p:tgtEl>
                                          <p:spTgt spid="14338"/>
                                        </p:tgtEl>
                                      </p:cBhvr>
                                    </p:animEffect>
                                    <p:anim calcmode="lin" valueType="num">
                                      <p:cBhvr>
                                        <p:cTn id="8" dur="1000" fill="hold"/>
                                        <p:tgtEl>
                                          <p:spTgt spid="14338"/>
                                        </p:tgtEl>
                                        <p:attrNameLst>
                                          <p:attrName>ppt_x</p:attrName>
                                        </p:attrNameLst>
                                      </p:cBhvr>
                                      <p:tavLst>
                                        <p:tav tm="0">
                                          <p:val>
                                            <p:strVal val="#ppt_x"/>
                                          </p:val>
                                        </p:tav>
                                        <p:tav tm="100000">
                                          <p:val>
                                            <p:strVal val="#ppt_x"/>
                                          </p:val>
                                        </p:tav>
                                      </p:tavLst>
                                    </p:anim>
                                    <p:anim calcmode="lin" valueType="num">
                                      <p:cBhvr>
                                        <p:cTn id="9" dur="1000" fill="hold"/>
                                        <p:tgtEl>
                                          <p:spTgt spid="143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IN" sz="4400" dirty="0"/>
              <a:t>Moment Generating Functions</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097280" y="2930126"/>
            <a:ext cx="10058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8848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17674"/>
            <a:ext cx="10058400" cy="1450757"/>
          </a:xfrm>
        </p:spPr>
        <p:txBody>
          <a:bodyPr/>
          <a:lstStyle/>
          <a:p>
            <a:pPr algn="ctr"/>
            <a:r>
              <a:rPr lang="en-IN" dirty="0">
                <a:solidFill>
                  <a:srgbClr val="0070C0"/>
                </a:solidFill>
              </a:rPr>
              <a:t>Moment Generating Functions </a:t>
            </a:r>
            <a:br>
              <a:rPr lang="en-IN" dirty="0"/>
            </a:br>
            <a:endParaRPr lang="en-IN" dirty="0"/>
          </a:p>
        </p:txBody>
      </p:sp>
      <p:sp>
        <p:nvSpPr>
          <p:cNvPr id="3" name="Content Placeholder 2"/>
          <p:cNvSpPr>
            <a:spLocks noGrp="1"/>
          </p:cNvSpPr>
          <p:nvPr>
            <p:ph idx="1"/>
          </p:nvPr>
        </p:nvSpPr>
        <p:spPr/>
        <p:txBody>
          <a:bodyPr>
            <a:normAutofit/>
          </a:bodyPr>
          <a:lstStyle/>
          <a:p>
            <a:r>
              <a:rPr lang="en-IN" sz="2800" dirty="0"/>
              <a:t>The </a:t>
            </a:r>
            <a:r>
              <a:rPr lang="en-IN" sz="2800" i="1" dirty="0"/>
              <a:t>moment generating function φ(t) </a:t>
            </a:r>
            <a:r>
              <a:rPr lang="en-IN" sz="2800" dirty="0"/>
              <a:t>of the random variable </a:t>
            </a:r>
            <a:r>
              <a:rPr lang="en-IN" sz="2800" i="1" dirty="0"/>
              <a:t>X </a:t>
            </a:r>
            <a:r>
              <a:rPr lang="en-IN" sz="2800" dirty="0"/>
              <a:t>is defined for all values </a:t>
            </a:r>
            <a:r>
              <a:rPr lang="en-IN" sz="2800" i="1" dirty="0"/>
              <a:t>t </a:t>
            </a:r>
            <a:r>
              <a:rPr lang="en-IN" sz="2800" dirty="0"/>
              <a:t>by</a:t>
            </a:r>
          </a:p>
          <a:p>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321" y="3088653"/>
            <a:ext cx="6104586" cy="243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883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888649"/>
            <a:ext cx="10058400" cy="1518419"/>
          </a:xfrm>
        </p:spPr>
        <p:txBody>
          <a:bodyPr>
            <a:normAutofit fontScale="90000"/>
          </a:bodyPr>
          <a:lstStyle/>
          <a:p>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br>
              <a:rPr lang="en-US" altLang="en-US" dirty="0">
                <a:solidFill>
                  <a:srgbClr val="FF9900"/>
                </a:solidFill>
              </a:rPr>
            </a:br>
            <a:r>
              <a:rPr lang="en-US" altLang="en-US" dirty="0">
                <a:solidFill>
                  <a:srgbClr val="FF9900"/>
                </a:solidFill>
              </a:rPr>
              <a:t>Graphs of Random Variables</a:t>
            </a:r>
            <a:br>
              <a:rPr lang="en-US" altLang="en-US" dirty="0">
                <a:solidFill>
                  <a:srgbClr val="FF9900"/>
                </a:solidFill>
              </a:rPr>
            </a:b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endParaRPr lang="en-US" altLang="en-US" sz="2800" dirty="0"/>
          </a:p>
          <a:p>
            <a:pPr>
              <a:buFont typeface="Arial" panose="020B0604020202020204" pitchFamily="34" charset="0"/>
              <a:buChar char="•"/>
            </a:pPr>
            <a:endParaRPr lang="en-US" altLang="en-US" sz="2800" dirty="0"/>
          </a:p>
          <a:p>
            <a:pPr>
              <a:buFont typeface="Arial" panose="020B0604020202020204" pitchFamily="34" charset="0"/>
              <a:buChar char="•"/>
            </a:pPr>
            <a:r>
              <a:rPr lang="en-US" altLang="en-US" sz="3200" dirty="0"/>
              <a:t>Show the probability distribution for a random variable</a:t>
            </a:r>
          </a:p>
          <a:p>
            <a:pPr marL="0" indent="0">
              <a:buNone/>
            </a:pPr>
            <a:r>
              <a:rPr lang="en-US" altLang="en-US" sz="3200" dirty="0"/>
              <a:t> </a:t>
            </a:r>
          </a:p>
          <a:p>
            <a:pPr>
              <a:buFont typeface="Arial" panose="020B0604020202020204" pitchFamily="34" charset="0"/>
              <a:buChar char="•"/>
            </a:pPr>
            <a:r>
              <a:rPr lang="en-US" altLang="en-US" sz="3200" dirty="0"/>
              <a:t>Show probabilities, not relative frequencies from data</a:t>
            </a:r>
          </a:p>
          <a:p>
            <a:pPr>
              <a:buFont typeface="Arial" panose="020B0604020202020204" pitchFamily="34" charset="0"/>
              <a:buChar char="•"/>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7881390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endParaRPr lang="en-IN" sz="2800" dirty="0"/>
              </a:p>
              <a:p>
                <a:pPr>
                  <a:buFont typeface="Arial" panose="020B0604020202020204" pitchFamily="34" charset="0"/>
                  <a:buChar char="•"/>
                </a:pPr>
                <a:r>
                  <a:rPr lang="en-IN" sz="2800" dirty="0"/>
                  <a:t>Mean=</a:t>
                </a:r>
              </a:p>
              <a:p>
                <a:pPr marL="0" indent="0">
                  <a:buNone/>
                </a:pPr>
                <a:endParaRPr lang="en-IN" sz="2800" dirty="0"/>
              </a:p>
              <a:p>
                <a:pPr marL="0" indent="0">
                  <a:buNone/>
                </a:pPr>
                <a:r>
                  <a:rPr lang="en-IN" sz="2800" dirty="0"/>
                  <a:t>also</a:t>
                </a:r>
              </a:p>
              <a:p>
                <a:pPr>
                  <a:buFont typeface="Arial" panose="020B0604020202020204" pitchFamily="34" charset="0"/>
                  <a:buChar char="•"/>
                </a:pPr>
                <a:endParaRPr lang="en-IN" sz="2800" dirty="0"/>
              </a:p>
              <a:p>
                <a:pPr>
                  <a:buFont typeface="Arial" panose="020B0604020202020204" pitchFamily="34" charset="0"/>
                  <a:buChar char="•"/>
                </a:pPr>
                <a:endParaRPr lang="en-IN" sz="2800" dirty="0"/>
              </a:p>
              <a:p>
                <a:pPr>
                  <a:buFont typeface="Arial" panose="020B0604020202020204" pitchFamily="34" charset="0"/>
                  <a:buChar char="•"/>
                </a:pPr>
                <a:r>
                  <a:rPr lang="en-IN" sz="2800" dirty="0"/>
                  <a:t>Variance =</a:t>
                </a:r>
                <a14:m>
                  <m:oMath xmlns:m="http://schemas.openxmlformats.org/officeDocument/2006/math">
                    <m:sSup>
                      <m:sSupPr>
                        <m:ctrlPr>
                          <a:rPr lang="en-IN" sz="2800" i="1">
                            <a:latin typeface="Cambria Math" panose="02040503050406030204" pitchFamily="18" charset="0"/>
                          </a:rPr>
                        </m:ctrlPr>
                      </m:sSupPr>
                      <m:e>
                        <m:r>
                          <a:rPr lang="en-IN" sz="2800" i="1">
                            <a:latin typeface="Cambria Math"/>
                            <a:ea typeface="Cambria Math"/>
                          </a:rPr>
                          <m:t>∅</m:t>
                        </m:r>
                      </m:e>
                      <m:sup>
                        <m:r>
                          <a:rPr lang="en-IN" sz="2800" i="1">
                            <a:latin typeface="Cambria Math"/>
                          </a:rPr>
                          <m:t>′′</m:t>
                        </m:r>
                      </m:sup>
                    </m:sSup>
                    <m:d>
                      <m:dPr>
                        <m:ctrlPr>
                          <a:rPr lang="en-IN" sz="2800" i="1">
                            <a:latin typeface="Cambria Math" panose="02040503050406030204" pitchFamily="18" charset="0"/>
                          </a:rPr>
                        </m:ctrlPr>
                      </m:dPr>
                      <m:e>
                        <m:r>
                          <a:rPr lang="en-IN" sz="2800" i="1">
                            <a:latin typeface="Cambria Math"/>
                          </a:rPr>
                          <m:t>0</m:t>
                        </m:r>
                      </m:e>
                    </m:d>
                    <m:r>
                      <a:rPr lang="en-IN" sz="2800" i="1">
                        <a:latin typeface="Cambria Math"/>
                      </a:rPr>
                      <m:t>−</m:t>
                    </m:r>
                    <m:sSup>
                      <m:sSupPr>
                        <m:ctrlPr>
                          <a:rPr lang="en-IN" sz="2800" i="1">
                            <a:latin typeface="Cambria Math" panose="02040503050406030204" pitchFamily="18" charset="0"/>
                          </a:rPr>
                        </m:ctrlPr>
                      </m:sSupPr>
                      <m:e>
                        <m:r>
                          <a:rPr lang="en-IN" sz="2800" i="1">
                            <a:latin typeface="Cambria Math"/>
                          </a:rPr>
                          <m:t>[</m:t>
                        </m:r>
                        <m:sSup>
                          <m:sSupPr>
                            <m:ctrlPr>
                              <a:rPr lang="en-IN" sz="2800" i="1">
                                <a:latin typeface="Cambria Math" panose="02040503050406030204" pitchFamily="18" charset="0"/>
                              </a:rPr>
                            </m:ctrlPr>
                          </m:sSupPr>
                          <m:e>
                            <m:r>
                              <a:rPr lang="en-IN" sz="2800" i="1">
                                <a:latin typeface="Cambria Math"/>
                                <a:ea typeface="Cambria Math"/>
                              </a:rPr>
                              <m:t>∅</m:t>
                            </m:r>
                          </m:e>
                          <m:sup>
                            <m:r>
                              <a:rPr lang="en-IN" sz="2800" i="1">
                                <a:latin typeface="Cambria Math"/>
                              </a:rPr>
                              <m:t>′</m:t>
                            </m:r>
                          </m:sup>
                        </m:sSup>
                        <m:d>
                          <m:dPr>
                            <m:ctrlPr>
                              <a:rPr lang="en-IN" sz="2800" i="1">
                                <a:latin typeface="Cambria Math" panose="02040503050406030204" pitchFamily="18" charset="0"/>
                              </a:rPr>
                            </m:ctrlPr>
                          </m:dPr>
                          <m:e>
                            <m:r>
                              <a:rPr lang="en-IN" sz="2800" i="1">
                                <a:latin typeface="Cambria Math"/>
                              </a:rPr>
                              <m:t>0</m:t>
                            </m:r>
                          </m:e>
                        </m:d>
                        <m:r>
                          <a:rPr lang="en-IN" sz="2800" i="1">
                            <a:latin typeface="Cambria Math"/>
                          </a:rPr>
                          <m:t>]</m:t>
                        </m:r>
                      </m:e>
                      <m:sup>
                        <m:r>
                          <a:rPr lang="en-IN" sz="2800" i="1">
                            <a:latin typeface="Cambria Math"/>
                          </a:rPr>
                          <m:t>2</m:t>
                        </m:r>
                      </m:sup>
                    </m:sSup>
                  </m:oMath>
                </a14:m>
                <a:endParaRPr lang="en-IN" sz="2800" dirty="0"/>
              </a:p>
              <a:p>
                <a:pPr marL="0" indent="0">
                  <a:buNone/>
                </a:pPr>
                <a:r>
                  <a:rPr lang="en-IN"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939"/>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196" y="2200182"/>
            <a:ext cx="2254940" cy="879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621" y="3114674"/>
            <a:ext cx="2370853" cy="955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20885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Table: 1</a:t>
            </a:r>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9099" y="1790163"/>
            <a:ext cx="10019763" cy="4456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16593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Table: 2</a:t>
            </a:r>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6220" y="1790163"/>
            <a:ext cx="10148551" cy="4481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0511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r>
              <a:rPr lang="en-US" altLang="en-US" sz="4400" dirty="0">
                <a:solidFill>
                  <a:srgbClr val="75818D"/>
                </a:solidFill>
              </a:rPr>
              <a:t>Association between </a:t>
            </a:r>
          </a:p>
          <a:p>
            <a:pPr algn="ctr"/>
            <a:r>
              <a:rPr lang="en-US" altLang="en-US" sz="4400" dirty="0">
                <a:solidFill>
                  <a:srgbClr val="75818D"/>
                </a:solidFill>
              </a:rPr>
              <a:t>Random Variables</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097280" y="3496802"/>
            <a:ext cx="10058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9394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solidFill>
                  <a:srgbClr val="336699"/>
                </a:solidFill>
              </a:rPr>
              <a:t>Portfolios and Random Variables</a:t>
            </a:r>
            <a:endParaRPr lang="en-IN" dirty="0"/>
          </a:p>
        </p:txBody>
      </p:sp>
      <p:sp>
        <p:nvSpPr>
          <p:cNvPr id="3" name="Content Placeholder 2"/>
          <p:cNvSpPr>
            <a:spLocks noGrp="1"/>
          </p:cNvSpPr>
          <p:nvPr>
            <p:ph idx="1"/>
          </p:nvPr>
        </p:nvSpPr>
        <p:spPr/>
        <p:txBody>
          <a:bodyPr/>
          <a:lstStyle/>
          <a:p>
            <a:pPr algn="just"/>
            <a:r>
              <a:rPr lang="en-US" altLang="en-US" sz="3200" dirty="0">
                <a:solidFill>
                  <a:srgbClr val="FF9900"/>
                </a:solidFill>
              </a:rPr>
              <a:t>How should money be allocated among several stocks that form a portfolio?</a:t>
            </a:r>
          </a:p>
          <a:p>
            <a:endParaRPr lang="en-US" altLang="en-US" sz="2400" dirty="0">
              <a:solidFill>
                <a:srgbClr val="FF9900"/>
              </a:solidFill>
            </a:endParaRPr>
          </a:p>
          <a:p>
            <a:pPr algn="just">
              <a:buSzPct val="150000"/>
              <a:buFont typeface="Arial" panose="020B0604020202020204" pitchFamily="34" charset="0"/>
              <a:buChar char="•"/>
            </a:pPr>
            <a:r>
              <a:rPr lang="en-US" altLang="en-US" sz="2800" dirty="0"/>
              <a:t>Need to manipulate several random variables at once to understand portfolios</a:t>
            </a:r>
          </a:p>
          <a:p>
            <a:pPr algn="just">
              <a:buSzPct val="150000"/>
              <a:buFont typeface="Arial" panose="020B0604020202020204" pitchFamily="34" charset="0"/>
              <a:buChar char="•"/>
            </a:pPr>
            <a:endParaRPr lang="en-US" altLang="en-US" sz="2800" dirty="0"/>
          </a:p>
          <a:p>
            <a:pPr algn="just">
              <a:buSzPct val="150000"/>
              <a:buFont typeface="Arial" panose="020B0604020202020204" pitchFamily="34" charset="0"/>
              <a:buChar char="•"/>
            </a:pPr>
            <a:r>
              <a:rPr lang="en-US" altLang="en-US" sz="2800" dirty="0"/>
              <a:t>Since stocks tend to rise and fall together, random variables for these events must capture dependence</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40429804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Portfolios and Random Variables (Contd.)</a:t>
            </a:r>
            <a:endParaRPr lang="en-IN" dirty="0"/>
          </a:p>
        </p:txBody>
      </p:sp>
      <p:sp>
        <p:nvSpPr>
          <p:cNvPr id="3" name="Content Placeholder 2"/>
          <p:cNvSpPr>
            <a:spLocks noGrp="1"/>
          </p:cNvSpPr>
          <p:nvPr>
            <p:ph idx="1"/>
          </p:nvPr>
        </p:nvSpPr>
        <p:spPr/>
        <p:txBody>
          <a:bodyPr>
            <a:normAutofit lnSpcReduction="10000"/>
          </a:bodyPr>
          <a:lstStyle/>
          <a:p>
            <a:r>
              <a:rPr lang="en-US" altLang="en-US" sz="3200" dirty="0">
                <a:solidFill>
                  <a:srgbClr val="FF9900"/>
                </a:solidFill>
              </a:rPr>
              <a:t>Two Random Variables</a:t>
            </a:r>
          </a:p>
          <a:p>
            <a:endParaRPr lang="en-US" altLang="en-US" dirty="0">
              <a:solidFill>
                <a:srgbClr val="FF9900"/>
              </a:solidFill>
            </a:endParaRPr>
          </a:p>
          <a:p>
            <a:pPr algn="just">
              <a:buSzPct val="150000"/>
              <a:buFont typeface="Arial" panose="020B0604020202020204" pitchFamily="34" charset="0"/>
              <a:buChar char="•"/>
            </a:pPr>
            <a:r>
              <a:rPr lang="en-US" altLang="en-US" sz="2800" dirty="0"/>
              <a:t>Suppose a day trader can buy stock in two companies, IBM and Microsoft, at  $100 per share</a:t>
            </a:r>
          </a:p>
          <a:p>
            <a:pPr algn="just">
              <a:buSzPct val="150000"/>
              <a:buFont typeface="Arial" panose="020B0604020202020204" pitchFamily="34" charset="0"/>
              <a:buChar char="•"/>
            </a:pPr>
            <a:endParaRPr lang="en-US" altLang="en-US" sz="2800" dirty="0"/>
          </a:p>
          <a:p>
            <a:pPr algn="just">
              <a:buSzPct val="150000"/>
              <a:buFont typeface="Arial" panose="020B0604020202020204" pitchFamily="34" charset="0"/>
              <a:buChar char="•"/>
            </a:pPr>
            <a:r>
              <a:rPr lang="en-US" altLang="en-US" sz="2800" i="1" dirty="0"/>
              <a:t>X </a:t>
            </a:r>
            <a:r>
              <a:rPr lang="en-US" altLang="en-US" sz="2800" dirty="0"/>
              <a:t>denotes the change in value of IBM</a:t>
            </a:r>
          </a:p>
          <a:p>
            <a:pPr algn="just">
              <a:buSzPct val="150000"/>
              <a:buFont typeface="Arial" panose="020B0604020202020204" pitchFamily="34" charset="0"/>
              <a:buChar char="•"/>
            </a:pPr>
            <a:endParaRPr lang="en-US" altLang="en-US" sz="2800" dirty="0"/>
          </a:p>
          <a:p>
            <a:pPr algn="just">
              <a:buSzPct val="150000"/>
              <a:buFont typeface="Arial" panose="020B0604020202020204" pitchFamily="34" charset="0"/>
              <a:buChar char="•"/>
            </a:pPr>
            <a:r>
              <a:rPr lang="en-US" altLang="en-US" sz="2800" i="1" dirty="0"/>
              <a:t>Y </a:t>
            </a:r>
            <a:r>
              <a:rPr lang="en-US" altLang="en-US" sz="2800" dirty="0"/>
              <a:t>denotes the change in value of Microsoft</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5135090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Portfolios and Random Variables (Contd.)</a:t>
            </a:r>
            <a:endParaRPr lang="en-IN" dirty="0"/>
          </a:p>
        </p:txBody>
      </p:sp>
      <p:sp>
        <p:nvSpPr>
          <p:cNvPr id="3" name="Content Placeholder 2"/>
          <p:cNvSpPr>
            <a:spLocks noGrp="1"/>
          </p:cNvSpPr>
          <p:nvPr>
            <p:ph idx="1"/>
          </p:nvPr>
        </p:nvSpPr>
        <p:spPr/>
        <p:txBody>
          <a:bodyPr>
            <a:normAutofit/>
          </a:bodyPr>
          <a:lstStyle/>
          <a:p>
            <a:r>
              <a:rPr lang="en-US" altLang="en-US" sz="3200" dirty="0">
                <a:solidFill>
                  <a:srgbClr val="FF9900"/>
                </a:solidFill>
              </a:rPr>
              <a:t>Probability Distribution for the Two Stocks</a:t>
            </a:r>
          </a:p>
          <a:p>
            <a:endParaRPr lang="en-IN" sz="32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Table_1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593" y="2452688"/>
            <a:ext cx="8223250" cy="3252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1946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Portfolios and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Comparisons and the Sharpe Ratio</a:t>
            </a:r>
          </a:p>
          <a:p>
            <a:endParaRPr lang="en-US" altLang="en-US" dirty="0">
              <a:solidFill>
                <a:srgbClr val="FF9900"/>
              </a:solidFill>
            </a:endParaRPr>
          </a:p>
          <a:p>
            <a:pPr marL="0" indent="0">
              <a:buSzPct val="150000"/>
              <a:buNone/>
            </a:pPr>
            <a:r>
              <a:rPr lang="en-US" altLang="en-US" sz="2800" dirty="0"/>
              <a:t>The day trader can invest $200 in</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Two shares of IBM;</a:t>
            </a:r>
          </a:p>
          <a:p>
            <a:pPr>
              <a:buSzPct val="150000"/>
              <a:buFont typeface="Arial" panose="020B0604020202020204" pitchFamily="34" charset="0"/>
              <a:buChar char="•"/>
            </a:pPr>
            <a:r>
              <a:rPr lang="en-US" altLang="en-US" sz="2800" dirty="0"/>
              <a:t>Two shares of Microsoft; or</a:t>
            </a:r>
          </a:p>
          <a:p>
            <a:pPr>
              <a:buSzPct val="150000"/>
              <a:buFont typeface="Arial" panose="020B0604020202020204" pitchFamily="34" charset="0"/>
              <a:buChar char="•"/>
            </a:pPr>
            <a:r>
              <a:rPr lang="en-US" altLang="en-US" sz="2800" dirty="0"/>
              <a:t>One share of each</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8263119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Portfolios and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Which portfolio should she choose?</a:t>
            </a:r>
          </a:p>
          <a:p>
            <a:endParaRPr lang="en-US" altLang="en-US" sz="3200" dirty="0">
              <a:solidFill>
                <a:srgbClr val="FF9900"/>
              </a:solidFill>
            </a:endParaRP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Table_1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486" y="2620471"/>
            <a:ext cx="8570912" cy="311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8580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solidFill>
                  <a:srgbClr val="336699"/>
                </a:solidFill>
              </a:rPr>
              <a:t>Joint Probability Distribution</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Find Sharpe Ratio for Two Stock Portfolio</a:t>
            </a:r>
            <a:endParaRPr lang="en-US" altLang="en-US" sz="3200" dirty="0"/>
          </a:p>
          <a:p>
            <a:pPr>
              <a:buNone/>
            </a:pPr>
            <a:endParaRPr lang="en-US" altLang="en-US" dirty="0"/>
          </a:p>
          <a:p>
            <a:pPr>
              <a:buSzPct val="150000"/>
              <a:buFont typeface="Arial" panose="020B0604020202020204" pitchFamily="34" charset="0"/>
              <a:buChar char="•"/>
            </a:pPr>
            <a:r>
              <a:rPr lang="en-US" altLang="en-US" sz="3200" dirty="0"/>
              <a:t>Combines two different random variables (</a:t>
            </a:r>
            <a:r>
              <a:rPr lang="en-US" altLang="en-US" sz="3200" i="1" dirty="0"/>
              <a:t>X</a:t>
            </a:r>
            <a:r>
              <a:rPr lang="en-US" altLang="en-US" sz="3200" dirty="0"/>
              <a:t> and </a:t>
            </a:r>
            <a:r>
              <a:rPr lang="en-US" altLang="en-US" sz="3200" i="1" dirty="0"/>
              <a:t>Y</a:t>
            </a:r>
            <a:r>
              <a:rPr lang="en-US" altLang="en-US" sz="3200" dirty="0"/>
              <a:t>) that are not independent</a:t>
            </a:r>
          </a:p>
          <a:p>
            <a:pPr>
              <a:buSzPct val="150000"/>
              <a:buFont typeface="Arial" panose="020B0604020202020204" pitchFamily="34" charset="0"/>
              <a:buChar char="•"/>
            </a:pPr>
            <a:endParaRPr lang="en-US" altLang="en-US" sz="3200" dirty="0"/>
          </a:p>
          <a:p>
            <a:pPr>
              <a:buSzPct val="150000"/>
              <a:buFont typeface="Arial" panose="020B0604020202020204" pitchFamily="34" charset="0"/>
              <a:buChar char="•"/>
            </a:pPr>
            <a:r>
              <a:rPr lang="en-US" altLang="en-US" sz="3200" dirty="0"/>
              <a:t>Need joint probability distribution that gives probabilities for events of the form (</a:t>
            </a:r>
            <a:r>
              <a:rPr lang="en-US" altLang="en-US" sz="3200" i="1" dirty="0"/>
              <a:t>X </a:t>
            </a:r>
            <a:r>
              <a:rPr lang="en-US" altLang="en-US" sz="3200" dirty="0"/>
              <a:t>= </a:t>
            </a:r>
            <a:r>
              <a:rPr lang="en-US" altLang="en-US" sz="3200" i="1" dirty="0"/>
              <a:t>x and Y </a:t>
            </a:r>
            <a:r>
              <a:rPr lang="en-US" altLang="en-US" sz="3200" dirty="0"/>
              <a:t>= </a:t>
            </a:r>
            <a:r>
              <a:rPr lang="en-US" altLang="en-US" sz="3200" i="1" dirty="0"/>
              <a:t>y)</a:t>
            </a:r>
            <a:endParaRPr lang="en-US" altLang="en-US" sz="3200" dirty="0"/>
          </a:p>
          <a:p>
            <a:pPr>
              <a:buSzPct val="150000"/>
              <a:buFont typeface="Arial" panose="020B0604020202020204" pitchFamily="34" charset="0"/>
              <a:buChar char="•"/>
            </a:pPr>
            <a:endParaRPr lang="en-IN" sz="32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880433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69190"/>
            <a:ext cx="10058400" cy="1450757"/>
          </a:xfrm>
        </p:spPr>
        <p:txBody>
          <a:bodyPr/>
          <a:lstStyle/>
          <a:p>
            <a:r>
              <a:rPr lang="en-US" altLang="en-US" dirty="0">
                <a:solidFill>
                  <a:srgbClr val="FF9900"/>
                </a:solidFill>
              </a:rPr>
              <a:t>Graph of </a:t>
            </a:r>
            <a:r>
              <a:rPr lang="en-US" altLang="en-US" i="1" dirty="0">
                <a:solidFill>
                  <a:srgbClr val="FF9900"/>
                </a:solidFill>
              </a:rPr>
              <a:t>X</a:t>
            </a:r>
            <a:r>
              <a:rPr lang="en-US" altLang="en-US" dirty="0">
                <a:solidFill>
                  <a:srgbClr val="FF9900"/>
                </a:solidFill>
              </a:rPr>
              <a:t> = Change in Price of IBM</a:t>
            </a:r>
            <a:br>
              <a:rPr lang="en-US" altLang="en-US" dirty="0">
                <a:solidFill>
                  <a:srgbClr val="FF9900"/>
                </a:solidFill>
              </a:rPr>
            </a:br>
            <a:endParaRPr lang="en-IN" dirty="0"/>
          </a:p>
        </p:txBody>
      </p:sp>
      <p:sp>
        <p:nvSpPr>
          <p:cNvPr id="3" name="Content Placeholder 2"/>
          <p:cNvSpPr>
            <a:spLocks noGrp="1"/>
          </p:cNvSpPr>
          <p:nvPr>
            <p:ph idx="1"/>
          </p:nvPr>
        </p:nvSpPr>
        <p:spPr/>
        <p:txBody>
          <a:bodyPr/>
          <a:lstStyle/>
          <a:p>
            <a:endParaRPr lang="en-IN"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8" descr="09_9-33"/>
          <p:cNvPicPr>
            <a:picLocks noChangeAspect="1" noChangeArrowheads="1"/>
          </p:cNvPicPr>
          <p:nvPr/>
        </p:nvPicPr>
        <p:blipFill>
          <a:blip r:embed="rId2">
            <a:lum bright="-20000" contrast="36000"/>
            <a:extLst>
              <a:ext uri="{28A0092B-C50C-407E-A947-70E740481C1C}">
                <a14:useLocalDpi xmlns:a14="http://schemas.microsoft.com/office/drawing/2010/main" val="0"/>
              </a:ext>
            </a:extLst>
          </a:blip>
          <a:srcRect/>
          <a:stretch>
            <a:fillRect/>
          </a:stretch>
        </p:blipFill>
        <p:spPr bwMode="auto">
          <a:xfrm>
            <a:off x="3181082" y="2150772"/>
            <a:ext cx="6194738" cy="3172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1140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Joint Probability Distribution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Joint Probability Distribution of </a:t>
            </a:r>
            <a:r>
              <a:rPr lang="en-US" altLang="en-US" sz="3200" i="1" dirty="0">
                <a:solidFill>
                  <a:srgbClr val="FF9900"/>
                </a:solidFill>
              </a:rPr>
              <a:t>X </a:t>
            </a:r>
            <a:r>
              <a:rPr lang="en-US" altLang="en-US" sz="3200" dirty="0">
                <a:solidFill>
                  <a:srgbClr val="FF9900"/>
                </a:solidFill>
              </a:rPr>
              <a:t>and </a:t>
            </a:r>
            <a:r>
              <a:rPr lang="en-US" altLang="en-US" sz="3200" i="1" dirty="0">
                <a:solidFill>
                  <a:srgbClr val="FF9900"/>
                </a:solidFill>
              </a:rPr>
              <a:t>Y</a:t>
            </a:r>
            <a:endParaRPr lang="en-US" altLang="en-US" sz="32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Table_1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557" y="2508585"/>
            <a:ext cx="8577330" cy="3492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7546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Joint Probability Distribution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Independent Random Variables</a:t>
            </a:r>
          </a:p>
          <a:p>
            <a:endParaRPr lang="en-US" altLang="en-US" dirty="0">
              <a:solidFill>
                <a:srgbClr val="FF9900"/>
              </a:solidFill>
            </a:endParaRPr>
          </a:p>
          <a:p>
            <a:pPr algn="just"/>
            <a:r>
              <a:rPr lang="en-US" altLang="en-US" sz="2800" dirty="0"/>
              <a:t>Two random variables are independent if (and only if) the joint probability distribution is the product of the marginal distributions.</a:t>
            </a:r>
          </a:p>
          <a:p>
            <a:endParaRPr lang="en-US" altLang="en-US" sz="2800" dirty="0"/>
          </a:p>
          <a:p>
            <a:r>
              <a:rPr lang="en-US" altLang="en-US" sz="2800" i="1" dirty="0"/>
              <a:t>		                    p(</a:t>
            </a:r>
            <a:r>
              <a:rPr lang="en-US" altLang="en-US" sz="2800" i="1" dirty="0" err="1"/>
              <a:t>x,y</a:t>
            </a:r>
            <a:r>
              <a:rPr lang="en-US" altLang="en-US" sz="2800" i="1" dirty="0"/>
              <a:t>) = p(x)×p(y) </a:t>
            </a:r>
            <a:r>
              <a:rPr lang="en-US" altLang="en-US" sz="2800" dirty="0"/>
              <a:t>for all </a:t>
            </a:r>
            <a:r>
              <a:rPr lang="en-US" altLang="en-US" sz="2800" i="1" dirty="0" err="1"/>
              <a:t>x,y</a:t>
            </a:r>
            <a:endParaRPr lang="en-US" alt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2343316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Joint Probability Distribution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Multiplication Rule</a:t>
            </a:r>
          </a:p>
          <a:p>
            <a:endParaRPr lang="en-US" altLang="en-US" dirty="0">
              <a:solidFill>
                <a:srgbClr val="FF9900"/>
              </a:solidFill>
            </a:endParaRPr>
          </a:p>
          <a:p>
            <a:pPr algn="just"/>
            <a:r>
              <a:rPr lang="en-US" altLang="en-US" sz="2800" dirty="0"/>
              <a:t>The expected value of a product of independent random variables is the product of their expected values.</a:t>
            </a:r>
          </a:p>
          <a:p>
            <a:endParaRPr lang="en-US" altLang="en-US" sz="2800" dirty="0"/>
          </a:p>
          <a:p>
            <a:r>
              <a:rPr lang="en-US" altLang="en-US" sz="2800" i="1" dirty="0"/>
              <a:t>		                            E(XY) = E(X)E(Y)</a:t>
            </a:r>
            <a:endParaRPr lang="en-US" alt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9807974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82069"/>
            <a:ext cx="10058400" cy="1450757"/>
          </a:xfrm>
        </p:spPr>
        <p:txBody>
          <a:bodyPr/>
          <a:lstStyle/>
          <a:p>
            <a:r>
              <a:rPr lang="en-US" altLang="en-US" dirty="0">
                <a:solidFill>
                  <a:schemeClr val="tx1"/>
                </a:solidFill>
              </a:rPr>
              <a:t>Example:  EXCHANGE RATES </a:t>
            </a:r>
            <a:br>
              <a:rPr lang="en-US" altLang="en-US" dirty="0">
                <a:solidFill>
                  <a:srgbClr val="336699"/>
                </a:solidFill>
              </a:rPr>
            </a:b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Motivation</a:t>
            </a:r>
          </a:p>
          <a:p>
            <a:endParaRPr lang="en-US" altLang="en-US" dirty="0">
              <a:solidFill>
                <a:srgbClr val="FF9900"/>
              </a:solidFill>
            </a:endParaRPr>
          </a:p>
          <a:p>
            <a:pPr algn="just">
              <a:buClr>
                <a:srgbClr val="669900"/>
              </a:buClr>
              <a:buSzPct val="75000"/>
            </a:pPr>
            <a:r>
              <a:rPr lang="en-US" altLang="en-US" sz="3200" dirty="0"/>
              <a:t>A firm’s sales in Europe average 10 million € each month.  The current exchange rate is 1.40$/€ but it fluctuates.  What should this firm expect for the dollar value of European sales next month?</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0725488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82069"/>
            <a:ext cx="10058400" cy="1450757"/>
          </a:xfrm>
        </p:spPr>
        <p:txBody>
          <a:bodyPr/>
          <a:lstStyle/>
          <a:p>
            <a:r>
              <a:rPr lang="en-US" altLang="en-US" dirty="0">
                <a:solidFill>
                  <a:schemeClr val="tx1"/>
                </a:solidFill>
              </a:rPr>
              <a:t>Example:  EXCHANGE RATES (Contd.)</a:t>
            </a:r>
            <a:br>
              <a:rPr lang="en-US" altLang="en-US" dirty="0">
                <a:solidFill>
                  <a:schemeClr val="tx1"/>
                </a:solidFill>
              </a:rPr>
            </a:br>
            <a:endParaRPr lang="en-IN" dirty="0">
              <a:solidFill>
                <a:schemeClr val="tx1"/>
              </a:solidFill>
            </a:endParaRPr>
          </a:p>
        </p:txBody>
      </p:sp>
      <p:sp>
        <p:nvSpPr>
          <p:cNvPr id="3" name="Content Placeholder 2"/>
          <p:cNvSpPr>
            <a:spLocks noGrp="1"/>
          </p:cNvSpPr>
          <p:nvPr>
            <p:ph idx="1"/>
          </p:nvPr>
        </p:nvSpPr>
        <p:spPr>
          <a:xfrm>
            <a:off x="1097280" y="1845734"/>
            <a:ext cx="10058400" cy="4400520"/>
          </a:xfrm>
        </p:spPr>
        <p:txBody>
          <a:bodyPr>
            <a:normAutofit fontScale="85000" lnSpcReduction="20000"/>
          </a:bodyPr>
          <a:lstStyle/>
          <a:p>
            <a:r>
              <a:rPr lang="en-US" altLang="en-US" sz="3800" dirty="0">
                <a:solidFill>
                  <a:srgbClr val="FF9900"/>
                </a:solidFill>
              </a:rPr>
              <a:t>Motivation </a:t>
            </a:r>
          </a:p>
          <a:p>
            <a:endParaRPr lang="en-US" altLang="en-US" dirty="0">
              <a:solidFill>
                <a:srgbClr val="FF9900"/>
              </a:solidFill>
            </a:endParaRPr>
          </a:p>
          <a:p>
            <a:pPr>
              <a:buClr>
                <a:srgbClr val="669900"/>
              </a:buClr>
              <a:buSzPct val="75000"/>
            </a:pPr>
            <a:r>
              <a:rPr lang="en-US" altLang="en-US" dirty="0"/>
              <a:t>	</a:t>
            </a:r>
          </a:p>
          <a:p>
            <a:pPr>
              <a:buClr>
                <a:srgbClr val="669900"/>
              </a:buClr>
              <a:buSzPct val="75000"/>
            </a:pPr>
            <a:endParaRPr lang="en-US" altLang="en-US" dirty="0"/>
          </a:p>
          <a:p>
            <a:pPr>
              <a:buClr>
                <a:srgbClr val="669900"/>
              </a:buClr>
              <a:buSzPct val="75000"/>
            </a:pPr>
            <a:endParaRPr lang="en-US" altLang="en-US" dirty="0"/>
          </a:p>
          <a:p>
            <a:pPr>
              <a:buClr>
                <a:srgbClr val="669900"/>
              </a:buClr>
              <a:buSzPct val="75000"/>
            </a:pPr>
            <a:endParaRPr lang="en-US" altLang="en-US" dirty="0"/>
          </a:p>
          <a:p>
            <a:pPr>
              <a:buClr>
                <a:srgbClr val="669900"/>
              </a:buClr>
              <a:buSzPct val="75000"/>
            </a:pPr>
            <a:endParaRPr lang="en-US" altLang="en-US" dirty="0"/>
          </a:p>
          <a:p>
            <a:pPr>
              <a:buClr>
                <a:srgbClr val="669900"/>
              </a:buClr>
              <a:buSzPct val="75000"/>
            </a:pPr>
            <a:endParaRPr lang="en-US" altLang="en-US" sz="2800" i="1" dirty="0"/>
          </a:p>
          <a:p>
            <a:pPr>
              <a:buClr>
                <a:srgbClr val="669900"/>
              </a:buClr>
              <a:buSzPct val="75000"/>
            </a:pPr>
            <a:endParaRPr lang="en-US" altLang="en-US" sz="2800" i="1" dirty="0"/>
          </a:p>
          <a:p>
            <a:pPr marL="0" indent="0">
              <a:buClr>
                <a:srgbClr val="669900"/>
              </a:buClr>
              <a:buSzPct val="75000"/>
              <a:buNone/>
            </a:pPr>
            <a:endParaRPr lang="en-US" altLang="en-US" sz="2800" i="1" dirty="0"/>
          </a:p>
          <a:p>
            <a:pPr marL="0" indent="0">
              <a:buClr>
                <a:srgbClr val="669900"/>
              </a:buClr>
              <a:buSzPct val="75000"/>
              <a:buNone/>
            </a:pPr>
            <a:r>
              <a:rPr lang="en-US" altLang="en-US" sz="2800" i="1" dirty="0"/>
              <a:t>Fluctuating Exchange Rates</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Chapter10.1.png"/>
          <p:cNvPicPr>
            <a:picLocks noChangeAspect="1"/>
          </p:cNvPicPr>
          <p:nvPr/>
        </p:nvPicPr>
        <p:blipFill rotWithShape="1">
          <a:blip r:embed="rId2">
            <a:extLst>
              <a:ext uri="{28A0092B-C50C-407E-A947-70E740481C1C}">
                <a14:useLocalDpi xmlns:a14="http://schemas.microsoft.com/office/drawing/2010/main" val="0"/>
              </a:ext>
            </a:extLst>
          </a:blip>
          <a:srcRect r="2103"/>
          <a:stretch/>
        </p:blipFill>
        <p:spPr bwMode="auto">
          <a:xfrm>
            <a:off x="2240925" y="2248973"/>
            <a:ext cx="7791718" cy="353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97129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94948"/>
            <a:ext cx="10058400" cy="1450757"/>
          </a:xfrm>
        </p:spPr>
        <p:txBody>
          <a:bodyPr/>
          <a:lstStyle/>
          <a:p>
            <a:r>
              <a:rPr lang="en-US" altLang="en-US" dirty="0">
                <a:solidFill>
                  <a:schemeClr val="tx1"/>
                </a:solidFill>
              </a:rPr>
              <a:t>Example:  EXCHANGE RATES (Contd.)</a:t>
            </a:r>
            <a:br>
              <a:rPr lang="en-US" altLang="en-US" dirty="0">
                <a:solidFill>
                  <a:schemeClr val="tx1"/>
                </a:solidFill>
              </a:rPr>
            </a:br>
            <a:endParaRPr lang="en-IN" dirty="0">
              <a:solidFill>
                <a:schemeClr val="tx1"/>
              </a:solidFill>
            </a:endParaRPr>
          </a:p>
        </p:txBody>
      </p:sp>
      <p:sp>
        <p:nvSpPr>
          <p:cNvPr id="3" name="Content Placeholder 2"/>
          <p:cNvSpPr>
            <a:spLocks noGrp="1"/>
          </p:cNvSpPr>
          <p:nvPr>
            <p:ph idx="1"/>
          </p:nvPr>
        </p:nvSpPr>
        <p:spPr/>
        <p:txBody>
          <a:bodyPr/>
          <a:lstStyle/>
          <a:p>
            <a:r>
              <a:rPr lang="en-US" altLang="en-US" sz="3200" dirty="0">
                <a:solidFill>
                  <a:srgbClr val="FF9900"/>
                </a:solidFill>
              </a:rPr>
              <a:t>Method</a:t>
            </a:r>
          </a:p>
          <a:p>
            <a:endParaRPr lang="en-US" altLang="en-US" dirty="0">
              <a:solidFill>
                <a:srgbClr val="FF9900"/>
              </a:solidFill>
            </a:endParaRPr>
          </a:p>
          <a:p>
            <a:pPr>
              <a:buClr>
                <a:srgbClr val="669900"/>
              </a:buClr>
              <a:buSzPct val="75000"/>
            </a:pPr>
            <a:r>
              <a:rPr lang="en-US" altLang="en-US" dirty="0"/>
              <a:t>	</a:t>
            </a:r>
            <a:r>
              <a:rPr lang="en-US" altLang="en-US" sz="2800" dirty="0"/>
              <a:t>Identify three random variables:</a:t>
            </a:r>
          </a:p>
          <a:p>
            <a:pPr>
              <a:buClr>
                <a:srgbClr val="669900"/>
              </a:buClr>
              <a:buSzPct val="75000"/>
            </a:pPr>
            <a:r>
              <a:rPr lang="en-US" altLang="en-US" sz="2800" dirty="0"/>
              <a:t>	</a:t>
            </a:r>
            <a:r>
              <a:rPr lang="en-US" altLang="en-US" sz="2800" i="1" dirty="0"/>
              <a:t>S </a:t>
            </a:r>
            <a:r>
              <a:rPr lang="en-US" altLang="en-US" sz="2800" dirty="0"/>
              <a:t>= sales next month in €;</a:t>
            </a:r>
          </a:p>
          <a:p>
            <a:pPr>
              <a:buClr>
                <a:srgbClr val="669900"/>
              </a:buClr>
              <a:buSzPct val="75000"/>
            </a:pPr>
            <a:r>
              <a:rPr lang="en-US" altLang="en-US" sz="2800" dirty="0"/>
              <a:t>	</a:t>
            </a:r>
            <a:r>
              <a:rPr lang="en-US" altLang="en-US" sz="2800" i="1" dirty="0"/>
              <a:t>R</a:t>
            </a:r>
            <a:r>
              <a:rPr lang="en-US" altLang="en-US" sz="2800" dirty="0"/>
              <a:t> = exchange rate next month; and </a:t>
            </a:r>
          </a:p>
          <a:p>
            <a:pPr>
              <a:buClr>
                <a:srgbClr val="669900"/>
              </a:buClr>
              <a:buSzPct val="75000"/>
            </a:pPr>
            <a:r>
              <a:rPr lang="en-US" altLang="en-US" sz="2800" dirty="0"/>
              <a:t>	</a:t>
            </a:r>
            <a:r>
              <a:rPr lang="en-US" altLang="en-US" sz="2800" i="1" dirty="0"/>
              <a:t>D</a:t>
            </a:r>
            <a:r>
              <a:rPr lang="en-US" altLang="en-US" sz="2800" dirty="0"/>
              <a:t> = value of sales in $.</a:t>
            </a:r>
          </a:p>
          <a:p>
            <a:pPr>
              <a:buClr>
                <a:srgbClr val="669900"/>
              </a:buClr>
              <a:buSzPct val="75000"/>
            </a:pPr>
            <a:r>
              <a:rPr lang="en-US" altLang="en-US" sz="2800" dirty="0"/>
              <a:t>	These are related by </a:t>
            </a:r>
            <a:r>
              <a:rPr lang="en-US" altLang="en-US" sz="2800" i="1" dirty="0"/>
              <a:t>D = S×R.  </a:t>
            </a:r>
            <a:r>
              <a:rPr lang="en-US" altLang="en-US" sz="2800" dirty="0"/>
              <a:t>Find </a:t>
            </a:r>
            <a:r>
              <a:rPr lang="en-US" altLang="en-US" sz="2800" i="1" dirty="0"/>
              <a:t>E(D).</a:t>
            </a:r>
            <a:endParaRPr lang="en-US" alt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4744348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94948"/>
            <a:ext cx="10058400" cy="1450757"/>
          </a:xfrm>
        </p:spPr>
        <p:txBody>
          <a:bodyPr/>
          <a:lstStyle/>
          <a:p>
            <a:r>
              <a:rPr lang="en-US" altLang="en-US" dirty="0">
                <a:solidFill>
                  <a:schemeClr val="tx1"/>
                </a:solidFill>
              </a:rPr>
              <a:t>Example:  EXCHANGE RATES (Contd.)</a:t>
            </a:r>
            <a:br>
              <a:rPr lang="en-US" altLang="en-US" dirty="0">
                <a:solidFill>
                  <a:srgbClr val="336699"/>
                </a:solidFill>
              </a:rPr>
            </a:b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Mechanics</a:t>
            </a:r>
          </a:p>
          <a:p>
            <a:endParaRPr lang="en-US" altLang="en-US" sz="2400" dirty="0">
              <a:solidFill>
                <a:srgbClr val="FF9900"/>
              </a:solidFill>
            </a:endParaRPr>
          </a:p>
          <a:p>
            <a:r>
              <a:rPr lang="en-US" altLang="en-US" sz="2800" dirty="0"/>
              <a:t>Assume E(</a:t>
            </a:r>
            <a:r>
              <a:rPr lang="en-US" altLang="en-US" sz="2800" i="1" dirty="0"/>
              <a:t>R</a:t>
            </a:r>
            <a:r>
              <a:rPr lang="en-US" altLang="en-US" sz="2800" dirty="0"/>
              <a:t>) = 1.40$/€ and independence between </a:t>
            </a:r>
            <a:r>
              <a:rPr lang="en-US" altLang="en-US" sz="2800" i="1" dirty="0"/>
              <a:t>S</a:t>
            </a:r>
            <a:r>
              <a:rPr lang="en-US" altLang="en-US" sz="2800" dirty="0"/>
              <a:t> and </a:t>
            </a:r>
            <a:r>
              <a:rPr lang="en-US" altLang="en-US" sz="2800" i="1" dirty="0"/>
              <a:t>R</a:t>
            </a:r>
            <a:r>
              <a:rPr lang="en-US" altLang="en-US" dirty="0"/>
              <a:t>.</a:t>
            </a:r>
          </a:p>
          <a:p>
            <a:endParaRPr lang="en-US" altLang="en-US" dirty="0"/>
          </a:p>
          <a:p>
            <a:r>
              <a:rPr lang="en-US" altLang="en-US" dirty="0"/>
              <a:t>	</a:t>
            </a:r>
            <a:r>
              <a:rPr lang="en-US" altLang="en-US" sz="2800" dirty="0"/>
              <a:t>E(</a:t>
            </a:r>
            <a:r>
              <a:rPr lang="en-US" altLang="en-US" sz="2800" i="1" dirty="0"/>
              <a:t>D</a:t>
            </a:r>
            <a:r>
              <a:rPr lang="en-US" altLang="en-US" sz="2800" dirty="0"/>
              <a:t>) = E(</a:t>
            </a:r>
            <a:r>
              <a:rPr lang="en-US" altLang="en-US" sz="2800" i="1" dirty="0"/>
              <a:t>R×S</a:t>
            </a:r>
            <a:r>
              <a:rPr lang="en-US" altLang="en-US" sz="2800" dirty="0"/>
              <a:t>) = E(</a:t>
            </a:r>
            <a:r>
              <a:rPr lang="en-US" altLang="en-US" sz="2800" i="1" dirty="0"/>
              <a:t>S</a:t>
            </a:r>
            <a:r>
              <a:rPr lang="en-US" altLang="en-US" sz="2800" dirty="0"/>
              <a:t>)×E(</a:t>
            </a:r>
            <a:r>
              <a:rPr lang="en-US" altLang="en-US" sz="2800" i="1" dirty="0"/>
              <a:t>R</a:t>
            </a:r>
            <a:r>
              <a:rPr lang="en-US" altLang="en-US" sz="2800" dirty="0"/>
              <a:t>) </a:t>
            </a:r>
          </a:p>
          <a:p>
            <a:pPr marL="0" indent="0">
              <a:buNone/>
            </a:pPr>
            <a:r>
              <a:rPr lang="en-US" altLang="en-US" sz="2800" dirty="0"/>
              <a:t>                                   = € 10,000,000×1.4 </a:t>
            </a:r>
          </a:p>
          <a:p>
            <a:r>
              <a:rPr lang="en-US" altLang="en-US" sz="2800" dirty="0"/>
              <a:t>		             = $14 million</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4591502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94948"/>
            <a:ext cx="10058400" cy="1450757"/>
          </a:xfrm>
        </p:spPr>
        <p:txBody>
          <a:bodyPr/>
          <a:lstStyle/>
          <a:p>
            <a:r>
              <a:rPr lang="en-US" altLang="en-US" dirty="0">
                <a:solidFill>
                  <a:schemeClr val="tx1"/>
                </a:solidFill>
              </a:rPr>
              <a:t>Example:  EXCHANGE RATES (Contd.)</a:t>
            </a:r>
            <a:br>
              <a:rPr lang="en-US" altLang="en-US" dirty="0">
                <a:solidFill>
                  <a:schemeClr val="tx1"/>
                </a:solidFill>
              </a:rPr>
            </a:br>
            <a:endParaRPr lang="en-IN" dirty="0">
              <a:solidFill>
                <a:schemeClr val="tx1"/>
              </a:solidFill>
            </a:endParaRPr>
          </a:p>
        </p:txBody>
      </p:sp>
      <p:sp>
        <p:nvSpPr>
          <p:cNvPr id="3" name="Content Placeholder 2"/>
          <p:cNvSpPr>
            <a:spLocks noGrp="1"/>
          </p:cNvSpPr>
          <p:nvPr>
            <p:ph idx="1"/>
          </p:nvPr>
        </p:nvSpPr>
        <p:spPr/>
        <p:txBody>
          <a:bodyPr/>
          <a:lstStyle/>
          <a:p>
            <a:r>
              <a:rPr lang="en-US" altLang="en-US" sz="3200" dirty="0">
                <a:solidFill>
                  <a:srgbClr val="FF9900"/>
                </a:solidFill>
              </a:rPr>
              <a:t>Message</a:t>
            </a:r>
          </a:p>
          <a:p>
            <a:endParaRPr lang="en-US" altLang="en-US" dirty="0">
              <a:solidFill>
                <a:srgbClr val="FF9900"/>
              </a:solidFill>
            </a:endParaRPr>
          </a:p>
          <a:p>
            <a:pPr algn="just">
              <a:buClr>
                <a:srgbClr val="669900"/>
              </a:buClr>
              <a:buSzPct val="75000"/>
            </a:pPr>
            <a:r>
              <a:rPr lang="en-US" altLang="en-US" sz="2800" dirty="0"/>
              <a:t>European sales for next month convert to $14 million, on average. We assume that sales next month are, on average, the same as in the past for this firm and that sales and exchange rate are independent.</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9845560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solidFill>
                  <a:srgbClr val="336699"/>
                </a:solidFill>
              </a:rPr>
              <a:t>Joint Probability Distribution</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Dependent Random Variables</a:t>
            </a:r>
            <a:endParaRPr lang="en-US" altLang="en-US" sz="3200" dirty="0"/>
          </a:p>
          <a:p>
            <a:pPr>
              <a:buNone/>
            </a:pPr>
            <a:endParaRPr lang="en-US" altLang="en-US" dirty="0"/>
          </a:p>
          <a:p>
            <a:pPr>
              <a:buSzPct val="150000"/>
              <a:buFont typeface="Arial" panose="020B0604020202020204" pitchFamily="34" charset="0"/>
              <a:buChar char="•"/>
            </a:pPr>
            <a:r>
              <a:rPr lang="en-US" altLang="en-US" sz="2800" dirty="0"/>
              <a:t>Joint probability table shows changes in values of IBM and Microsoft (</a:t>
            </a:r>
            <a:r>
              <a:rPr lang="en-US" altLang="en-US" sz="2800" i="1" dirty="0"/>
              <a:t>X</a:t>
            </a:r>
            <a:r>
              <a:rPr lang="en-US" altLang="en-US" sz="2800" dirty="0"/>
              <a:t> and </a:t>
            </a:r>
            <a:r>
              <a:rPr lang="en-US" altLang="en-US" sz="2800" i="1" dirty="0"/>
              <a:t>Y</a:t>
            </a:r>
            <a:r>
              <a:rPr lang="en-US" altLang="en-US" sz="2800" dirty="0"/>
              <a:t>) are dependent</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The dependence between them is </a:t>
            </a:r>
            <a:r>
              <a:rPr lang="en-US" altLang="en-US" sz="2800" i="1" dirty="0"/>
              <a:t>positive</a:t>
            </a:r>
            <a:endParaRPr lang="en-US" altLang="en-US" sz="2800" dirty="0"/>
          </a:p>
          <a:p>
            <a:pPr>
              <a:buSzPct val="150000"/>
              <a:buFont typeface="Arial" panose="020B0604020202020204" pitchFamily="34" charset="0"/>
              <a:buChar char="•"/>
            </a:pPr>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380432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solidFill>
                  <a:srgbClr val="336699"/>
                </a:solidFill>
              </a:rPr>
              <a:t>Sums of Random Variables </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Addition Rule for Expected Value of a Sum</a:t>
            </a:r>
            <a:endParaRPr lang="en-US" altLang="en-US" sz="3200" dirty="0"/>
          </a:p>
          <a:p>
            <a:pPr>
              <a:buNone/>
            </a:pPr>
            <a:endParaRPr lang="en-US" altLang="en-US" dirty="0"/>
          </a:p>
          <a:p>
            <a:pPr algn="just">
              <a:buNone/>
            </a:pPr>
            <a:r>
              <a:rPr lang="en-US" altLang="en-US" sz="2800" dirty="0"/>
              <a:t>The expected value of a sum of random variables is the sum of their expected values.</a:t>
            </a:r>
          </a:p>
          <a:p>
            <a:pPr algn="just">
              <a:buNone/>
            </a:pPr>
            <a:endParaRPr lang="en-US" altLang="en-US" sz="2800" dirty="0"/>
          </a:p>
          <a:p>
            <a:pPr algn="just">
              <a:buNone/>
            </a:pPr>
            <a:r>
              <a:rPr lang="en-US" altLang="en-US" sz="2800" dirty="0"/>
              <a:t>		                                  </a:t>
            </a:r>
            <a:r>
              <a:rPr lang="en-US" altLang="en-US" sz="2800" i="1" dirty="0"/>
              <a:t>E(X + Y) = E(X) + E(Y)</a:t>
            </a:r>
            <a:endParaRPr lang="en-US" altLang="en-US"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496895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Probability Distribution of Dice Rolls</a:t>
            </a: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Content Placeholder 4" descr="BA2-Figure-5.5-copy.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5615" y="1906074"/>
            <a:ext cx="9118243" cy="4340180"/>
          </a:xfrm>
          <a:prstGeom prst="rect">
            <a:avLst/>
          </a:prstGeom>
        </p:spPr>
      </p:pic>
    </p:spTree>
    <p:extLst>
      <p:ext uri="{BB962C8B-B14F-4D97-AF65-F5344CB8AC3E}">
        <p14:creationId xmlns:p14="http://schemas.microsoft.com/office/powerpoint/2010/main" val="37541191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Sums of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Addition Rule for Expected Value of a Sum</a:t>
            </a:r>
            <a:endParaRPr lang="en-US" altLang="en-US" sz="3200" dirty="0"/>
          </a:p>
          <a:p>
            <a:pPr>
              <a:buNone/>
            </a:pPr>
            <a:endParaRPr lang="en-US" altLang="en-US" dirty="0"/>
          </a:p>
          <a:p>
            <a:pPr algn="just">
              <a:buNone/>
            </a:pPr>
            <a:r>
              <a:rPr lang="en-US" altLang="en-US" sz="2800" dirty="0"/>
              <a:t>The mean of the portfolio that mixes IBM and Microsoft is </a:t>
            </a:r>
          </a:p>
          <a:p>
            <a:pPr algn="just">
              <a:buNone/>
            </a:pPr>
            <a:endParaRPr lang="en-US" altLang="en-US" sz="2800" dirty="0"/>
          </a:p>
          <a:p>
            <a:pPr algn="just">
              <a:buNone/>
            </a:pPr>
            <a:r>
              <a:rPr lang="en-US" altLang="en-US" sz="2800" dirty="0"/>
              <a:t>	                            </a:t>
            </a:r>
            <a:r>
              <a:rPr lang="en-US" altLang="en-US" sz="2800" i="1" dirty="0"/>
              <a:t>E(X + Y) = µ</a:t>
            </a:r>
            <a:r>
              <a:rPr lang="en-US" altLang="en-US" sz="2800" i="1" baseline="-25000" dirty="0"/>
              <a:t>x</a:t>
            </a:r>
            <a:r>
              <a:rPr lang="en-US" altLang="en-US" sz="2800" i="1" dirty="0"/>
              <a:t> + µ</a:t>
            </a:r>
            <a:r>
              <a:rPr lang="en-US" altLang="en-US" sz="2800" i="1" baseline="-25000" dirty="0"/>
              <a:t>Y</a:t>
            </a:r>
            <a:r>
              <a:rPr lang="en-US" altLang="en-US" sz="2800" i="1" dirty="0"/>
              <a:t> </a:t>
            </a:r>
            <a:r>
              <a:rPr lang="en-US" altLang="en-US" sz="2800" dirty="0"/>
              <a:t>=</a:t>
            </a:r>
            <a:r>
              <a:rPr lang="en-US" altLang="en-US" sz="2800" i="1" dirty="0"/>
              <a:t> </a:t>
            </a:r>
            <a:r>
              <a:rPr lang="en-US" altLang="en-US" sz="2800" dirty="0"/>
              <a:t>0.10 + 0.12 = $ 0.22</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470721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Sums of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Variance of a Sum of Random Variables</a:t>
            </a:r>
            <a:endParaRPr lang="en-US" altLang="en-US" sz="3200" dirty="0"/>
          </a:p>
          <a:p>
            <a:pPr>
              <a:buNone/>
            </a:pPr>
            <a:endParaRPr lang="en-US" altLang="en-US" dirty="0"/>
          </a:p>
          <a:p>
            <a:pPr algn="just">
              <a:buNone/>
            </a:pPr>
            <a:r>
              <a:rPr lang="en-US" altLang="en-US" sz="2800" dirty="0"/>
              <a:t>The variance of a sum of random variables is not necessarily the sum of the variances.</a:t>
            </a:r>
          </a:p>
          <a:p>
            <a:pPr algn="just">
              <a:buNone/>
            </a:pPr>
            <a:endParaRPr lang="en-US" altLang="en-US" sz="2800" dirty="0"/>
          </a:p>
          <a:p>
            <a:pPr algn="just">
              <a:buNone/>
            </a:pPr>
            <a:r>
              <a:rPr lang="en-US" altLang="en-US" sz="2800" dirty="0"/>
              <a:t>The variance for the portfolio that mixes IBM and Microsoft is larger than the sum:	</a:t>
            </a:r>
          </a:p>
          <a:p>
            <a:pPr>
              <a:buNone/>
            </a:pPr>
            <a:r>
              <a:rPr lang="en-US" altLang="en-US" sz="2800" dirty="0"/>
              <a:t>	                                            </a:t>
            </a:r>
            <a:r>
              <a:rPr lang="en-US" altLang="en-US" sz="2800" dirty="0" err="1"/>
              <a:t>Var</a:t>
            </a:r>
            <a:r>
              <a:rPr lang="en-US" altLang="en-US" sz="2800" dirty="0"/>
              <a:t>(</a:t>
            </a:r>
            <a:r>
              <a:rPr lang="en-US" altLang="en-US" sz="2800" i="1" dirty="0"/>
              <a:t>X</a:t>
            </a:r>
            <a:r>
              <a:rPr lang="en-US" altLang="en-US" sz="2800" dirty="0"/>
              <a:t> + </a:t>
            </a:r>
            <a:r>
              <a:rPr lang="en-US" altLang="en-US" sz="2800" i="1" dirty="0"/>
              <a:t>Y</a:t>
            </a:r>
            <a:r>
              <a:rPr lang="en-US" altLang="en-US" sz="2800" dirty="0"/>
              <a:t>) = 14.64 $</a:t>
            </a:r>
            <a:r>
              <a:rPr lang="en-US" altLang="en-US" sz="2800" baseline="30000" dirty="0"/>
              <a:t>2</a:t>
            </a:r>
            <a:endParaRPr lang="en-US" alt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0915213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Sums of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Sharpe Ratio for Mixed Portfolio</a:t>
            </a:r>
            <a:endParaRPr lang="en-US" altLang="en-US" sz="3200" dirty="0"/>
          </a:p>
          <a:p>
            <a:endParaRPr lang="en-IN"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597873201"/>
              </p:ext>
            </p:extLst>
          </p:nvPr>
        </p:nvGraphicFramePr>
        <p:xfrm>
          <a:off x="1753988" y="3539185"/>
          <a:ext cx="8738578" cy="1277514"/>
        </p:xfrm>
        <a:graphic>
          <a:graphicData uri="http://schemas.openxmlformats.org/presentationml/2006/ole">
            <mc:AlternateContent xmlns:mc="http://schemas.openxmlformats.org/markup-compatibility/2006">
              <mc:Choice xmlns:v="urn:schemas-microsoft-com:vml" Requires="v">
                <p:oleObj name="Equation" r:id="rId2" imgW="3022600" imgH="469900" progId="Equation.3">
                  <p:embed/>
                </p:oleObj>
              </mc:Choice>
              <mc:Fallback>
                <p:oleObj name="Equation" r:id="rId2" imgW="3022600" imgH="4699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988" y="3539185"/>
                        <a:ext cx="8738578" cy="127751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891755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Sums of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Summary of Sharpe Ratios </a:t>
            </a:r>
            <a:r>
              <a:rPr lang="en-US" altLang="en-US" sz="3200" i="1" dirty="0">
                <a:solidFill>
                  <a:srgbClr val="FF9900"/>
                </a:solidFill>
              </a:rPr>
              <a:t>(Shows Advantage of Diversifying)</a:t>
            </a:r>
            <a:endParaRPr lang="en-US" altLang="en-US" sz="3200" dirty="0"/>
          </a:p>
          <a:p>
            <a:endParaRPr lang="en-IN"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Table_1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074" y="3071812"/>
            <a:ext cx="8384146" cy="276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7426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Dependence Between Random Variables </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Covariance</a:t>
            </a:r>
          </a:p>
          <a:p>
            <a:endParaRPr lang="en-US" altLang="en-US" dirty="0">
              <a:solidFill>
                <a:srgbClr val="FF9900"/>
              </a:solidFill>
            </a:endParaRPr>
          </a:p>
          <a:p>
            <a:r>
              <a:rPr lang="en-US" altLang="en-US" sz="2800" dirty="0"/>
              <a:t>The covariance between random variables is the expected value of the product of deviations from the means.</a:t>
            </a:r>
          </a:p>
          <a:p>
            <a:endParaRPr lang="en-US" altLang="en-US" dirty="0"/>
          </a:p>
          <a:p>
            <a:pPr marL="0" indent="0" algn="ctr">
              <a:buNone/>
            </a:pPr>
            <a:r>
              <a:rPr lang="en-US" altLang="en-US" i="1" dirty="0"/>
              <a:t>         </a:t>
            </a:r>
            <a:r>
              <a:rPr lang="en-US" altLang="en-US" sz="2800" i="1" dirty="0" err="1"/>
              <a:t>Cov</a:t>
            </a:r>
            <a:r>
              <a:rPr lang="en-US" altLang="en-US" sz="2800" i="1" dirty="0"/>
              <a:t>(X,Y) = E((X - µ</a:t>
            </a:r>
            <a:r>
              <a:rPr lang="en-US" altLang="en-US" sz="2800" i="1" baseline="-25000" dirty="0"/>
              <a:t>X</a:t>
            </a:r>
            <a:r>
              <a:rPr lang="en-US" altLang="en-US" sz="2800" i="1" dirty="0"/>
              <a:t>) (Y - µ</a:t>
            </a:r>
            <a:r>
              <a:rPr lang="en-US" altLang="en-US" sz="2800" i="1" baseline="-25000" dirty="0"/>
              <a:t>Y</a:t>
            </a:r>
            <a:r>
              <a:rPr lang="en-US" altLang="en-US" sz="2800" i="1" dirty="0"/>
              <a:t>))</a:t>
            </a:r>
            <a:endParaRPr lang="en-US" altLang="en-US" sz="2800" dirty="0"/>
          </a:p>
          <a:p>
            <a:pPr algn="ctr"/>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402876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Dependence Between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Positive Dependence Between </a:t>
            </a:r>
            <a:r>
              <a:rPr lang="en-US" altLang="en-US" sz="3200" i="1" dirty="0">
                <a:solidFill>
                  <a:srgbClr val="FF9900"/>
                </a:solidFill>
              </a:rPr>
              <a:t>X</a:t>
            </a:r>
            <a:r>
              <a:rPr lang="en-US" altLang="en-US" sz="3200" dirty="0">
                <a:solidFill>
                  <a:srgbClr val="FF9900"/>
                </a:solidFill>
              </a:rPr>
              <a:t> and </a:t>
            </a:r>
            <a:r>
              <a:rPr lang="en-US" altLang="en-US" sz="3200" i="1" dirty="0">
                <a:solidFill>
                  <a:srgbClr val="FF9900"/>
                </a:solidFill>
              </a:rPr>
              <a:t>Y</a:t>
            </a:r>
            <a:endParaRPr lang="en-US" altLang="en-US" sz="3200" dirty="0">
              <a:solidFill>
                <a:srgbClr val="FF9900"/>
              </a:solidFill>
            </a:endParaRP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Table_1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4710" y="2536825"/>
            <a:ext cx="8415651" cy="314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1106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Dependence Between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Covariance and Sums</a:t>
            </a:r>
          </a:p>
          <a:p>
            <a:endParaRPr lang="en-US" altLang="en-US" dirty="0">
              <a:solidFill>
                <a:srgbClr val="FF9900"/>
              </a:solidFill>
            </a:endParaRPr>
          </a:p>
          <a:p>
            <a:pPr algn="just"/>
            <a:r>
              <a:rPr lang="en-US" altLang="en-US" sz="2800" dirty="0"/>
              <a:t>The variance of the sum of two random variables is the sum of their variances </a:t>
            </a:r>
            <a:r>
              <a:rPr lang="en-US" altLang="en-US" sz="2800" b="1" dirty="0"/>
              <a:t>plus </a:t>
            </a:r>
            <a:r>
              <a:rPr lang="en-US" altLang="en-US" sz="2800" dirty="0"/>
              <a:t>twice their covariance.</a:t>
            </a:r>
          </a:p>
          <a:p>
            <a:endParaRPr lang="en-US" altLang="en-US" sz="2800" dirty="0"/>
          </a:p>
          <a:p>
            <a:pPr algn="ctr"/>
            <a:r>
              <a:rPr lang="en-US" altLang="en-US" sz="2800" i="1" dirty="0"/>
              <a:t>	</a:t>
            </a:r>
            <a:r>
              <a:rPr lang="en-US" altLang="en-US" sz="2800" i="1" dirty="0" err="1"/>
              <a:t>Var</a:t>
            </a:r>
            <a:r>
              <a:rPr lang="en-US" altLang="en-US" sz="2800" i="1" dirty="0"/>
              <a:t>(X + Y) = </a:t>
            </a:r>
            <a:r>
              <a:rPr lang="en-US" altLang="en-US" sz="2800" i="1" dirty="0" err="1"/>
              <a:t>Var</a:t>
            </a:r>
            <a:r>
              <a:rPr lang="en-US" altLang="en-US" sz="2800" i="1" dirty="0"/>
              <a:t>(X) + </a:t>
            </a:r>
            <a:r>
              <a:rPr lang="en-US" altLang="en-US" sz="2800" i="1" dirty="0" err="1"/>
              <a:t>Var</a:t>
            </a:r>
            <a:r>
              <a:rPr lang="en-US" altLang="en-US" sz="2800" i="1" dirty="0"/>
              <a:t>(Y) + 2Cov(X,Y)</a:t>
            </a:r>
            <a:endParaRPr lang="en-US" alt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6007782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Dependence Between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Using the Addition Rule for Variances</a:t>
            </a:r>
          </a:p>
          <a:p>
            <a:endParaRPr lang="en-US" altLang="en-US" dirty="0">
              <a:solidFill>
                <a:srgbClr val="FF9900"/>
              </a:solidFill>
            </a:endParaRPr>
          </a:p>
          <a:p>
            <a:r>
              <a:rPr lang="en-US" altLang="en-US" sz="2800" dirty="0"/>
              <a:t>We get the following for the mixed portfolio:</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29068697"/>
              </p:ext>
            </p:extLst>
          </p:nvPr>
        </p:nvGraphicFramePr>
        <p:xfrm>
          <a:off x="2576974" y="3805238"/>
          <a:ext cx="6700837" cy="1698625"/>
        </p:xfrm>
        <a:graphic>
          <a:graphicData uri="http://schemas.openxmlformats.org/presentationml/2006/ole">
            <mc:AlternateContent xmlns:mc="http://schemas.openxmlformats.org/markup-compatibility/2006">
              <mc:Choice xmlns:v="urn:schemas-microsoft-com:vml" Requires="v">
                <p:oleObj name="Equation" r:id="rId2" imgW="2705100" imgH="698500" progId="Equation.3">
                  <p:embed/>
                </p:oleObj>
              </mc:Choice>
              <mc:Fallback>
                <p:oleObj name="Equation" r:id="rId2" imgW="2705100" imgH="698500"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74" y="3805238"/>
                        <a:ext cx="6700837" cy="169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726542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Dependence Between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Correlation</a:t>
            </a:r>
          </a:p>
          <a:p>
            <a:endParaRPr lang="en-US" altLang="en-US" dirty="0">
              <a:solidFill>
                <a:srgbClr val="FF9900"/>
              </a:solidFill>
            </a:endParaRPr>
          </a:p>
          <a:p>
            <a:r>
              <a:rPr lang="en-US" altLang="en-US" sz="2800" dirty="0"/>
              <a:t>The correlation between two random variables is the covariance divided by the product of standard deviations.</a:t>
            </a:r>
          </a:p>
          <a:p>
            <a:endParaRPr lang="en-US" altLang="en-US" sz="2800" dirty="0"/>
          </a:p>
          <a:p>
            <a:r>
              <a:rPr lang="en-US" altLang="en-US" sz="2800" i="1" dirty="0"/>
              <a:t>	                               </a:t>
            </a:r>
            <a:r>
              <a:rPr lang="en-US" altLang="en-US" sz="2800" i="1" dirty="0" err="1"/>
              <a:t>Corr</a:t>
            </a:r>
            <a:r>
              <a:rPr lang="en-US" altLang="en-US" sz="2800" i="1" dirty="0"/>
              <a:t>(X,Y) = </a:t>
            </a:r>
            <a:r>
              <a:rPr lang="en-US" altLang="en-US" sz="2800" i="1" dirty="0" err="1"/>
              <a:t>Cov</a:t>
            </a:r>
            <a:r>
              <a:rPr lang="en-US" altLang="en-US" sz="2800" i="1" dirty="0"/>
              <a:t>(X,Y)/</a:t>
            </a:r>
            <a:r>
              <a:rPr lang="el-GR" altLang="en-US" sz="2800" i="1" dirty="0"/>
              <a:t>σ</a:t>
            </a:r>
            <a:r>
              <a:rPr lang="en-US" altLang="en-US" sz="2800" i="1" baseline="-25000" dirty="0"/>
              <a:t>x</a:t>
            </a:r>
            <a:r>
              <a:rPr lang="en-US" altLang="en-US" sz="2800" i="1" dirty="0"/>
              <a:t> </a:t>
            </a:r>
            <a:r>
              <a:rPr lang="el-GR" altLang="en-US" sz="2800" i="1" dirty="0"/>
              <a:t>σ</a:t>
            </a:r>
            <a:r>
              <a:rPr lang="en-US" altLang="en-US" sz="2800" i="1" baseline="-25000" dirty="0"/>
              <a:t>Y</a:t>
            </a:r>
            <a:endParaRPr lang="el-GR" alt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5540747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Dependence Between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Correlation</a:t>
            </a:r>
            <a:endParaRPr lang="en-US" altLang="en-US" sz="3200" dirty="0"/>
          </a:p>
          <a:p>
            <a:pPr>
              <a:buNone/>
            </a:pPr>
            <a:endParaRPr lang="en-US" altLang="en-US" dirty="0"/>
          </a:p>
          <a:p>
            <a:pPr>
              <a:buSzPct val="150000"/>
              <a:buFont typeface="Arial" panose="020B0604020202020204" pitchFamily="34" charset="0"/>
              <a:buChar char="•"/>
            </a:pPr>
            <a:r>
              <a:rPr lang="en-US" altLang="en-US" sz="2800" dirty="0"/>
              <a:t>Denoted by the parameter </a:t>
            </a:r>
            <a:r>
              <a:rPr lang="el-GR" altLang="en-US" sz="2800" dirty="0"/>
              <a:t>ρ</a:t>
            </a:r>
            <a:r>
              <a:rPr lang="en-US" altLang="en-US" sz="2800" dirty="0"/>
              <a:t> (“rho”)</a:t>
            </a:r>
            <a:endParaRPr lang="el-GR" altLang="en-US" sz="2800" dirty="0"/>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Is always between -1 and 1</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For the mixed portfolio, </a:t>
            </a:r>
            <a:r>
              <a:rPr lang="el-GR" altLang="en-US" sz="2800" dirty="0"/>
              <a:t>ρ</a:t>
            </a:r>
            <a:r>
              <a:rPr lang="en-US" altLang="en-US" sz="2800" dirty="0"/>
              <a:t> = 0.43</a:t>
            </a:r>
          </a:p>
          <a:p>
            <a:pPr>
              <a:buSzPct val="150000"/>
              <a:buFont typeface="Arial" panose="020B0604020202020204" pitchFamily="34" charset="0"/>
              <a:buChar char="•"/>
            </a:pPr>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922784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Probability Distribution of Computer Repair Times</a:t>
            </a: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Content Placeholder 4" descr="Untitled.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6980" y="1983346"/>
            <a:ext cx="9169758" cy="4224271"/>
          </a:xfrm>
          <a:prstGeom prst="rect">
            <a:avLst/>
          </a:prstGeom>
        </p:spPr>
      </p:pic>
    </p:spTree>
    <p:extLst>
      <p:ext uri="{BB962C8B-B14F-4D97-AF65-F5344CB8AC3E}">
        <p14:creationId xmlns:p14="http://schemas.microsoft.com/office/powerpoint/2010/main" val="28738015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Dependence Between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Joint Distribution with </a:t>
            </a:r>
            <a:r>
              <a:rPr lang="el-GR" altLang="en-US" sz="3200" dirty="0">
                <a:solidFill>
                  <a:srgbClr val="FF9900"/>
                </a:solidFill>
              </a:rPr>
              <a:t>ρ</a:t>
            </a:r>
            <a:r>
              <a:rPr lang="en-US" altLang="en-US" sz="3200" dirty="0">
                <a:solidFill>
                  <a:srgbClr val="FF9900"/>
                </a:solidFill>
              </a:rPr>
              <a:t> = -1</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Table_1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132" y="2495549"/>
            <a:ext cx="8886423" cy="3454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2546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Dependence Between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Joint Distribution with </a:t>
            </a:r>
            <a:r>
              <a:rPr lang="el-GR" altLang="en-US" sz="3200" dirty="0">
                <a:solidFill>
                  <a:srgbClr val="FF9900"/>
                </a:solidFill>
              </a:rPr>
              <a:t>ρ</a:t>
            </a:r>
            <a:r>
              <a:rPr lang="en-US" altLang="en-US" sz="3200" dirty="0">
                <a:solidFill>
                  <a:srgbClr val="FF9900"/>
                </a:solidFill>
              </a:rPr>
              <a:t> = 1</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Table_1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254" y="2576513"/>
            <a:ext cx="8950369" cy="337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2994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Dependence Between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Covariance, Correlation and Independence</a:t>
            </a:r>
            <a:endParaRPr lang="en-US" altLang="en-US" sz="3200" dirty="0"/>
          </a:p>
          <a:p>
            <a:pPr>
              <a:buNone/>
            </a:pPr>
            <a:endParaRPr lang="en-US" altLang="en-US" dirty="0"/>
          </a:p>
          <a:p>
            <a:pPr>
              <a:buSzPct val="150000"/>
              <a:buFont typeface="Arial" panose="020B0604020202020204" pitchFamily="34" charset="0"/>
              <a:buChar char="•"/>
            </a:pPr>
            <a:r>
              <a:rPr lang="en-US" altLang="en-US" sz="2800" dirty="0"/>
              <a:t>A correlation of zero does not necessarily imply independence</a:t>
            </a:r>
            <a:endParaRPr lang="el-GR" altLang="en-US" sz="2800" dirty="0"/>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Independence does imply that the covariance and correlation are zero</a:t>
            </a:r>
          </a:p>
          <a:p>
            <a:pPr>
              <a:buSzPct val="150000"/>
              <a:buFont typeface="Arial" panose="020B0604020202020204" pitchFamily="34" charset="0"/>
              <a:buChar char="•"/>
            </a:pPr>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7203802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Dependence Between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Addition Rule for Variances of Independent Random Variables</a:t>
            </a:r>
            <a:endParaRPr lang="en-US" altLang="en-US" sz="3200" dirty="0"/>
          </a:p>
          <a:p>
            <a:pPr>
              <a:buNone/>
            </a:pPr>
            <a:endParaRPr lang="en-US" altLang="en-US" dirty="0"/>
          </a:p>
          <a:p>
            <a:pPr>
              <a:buNone/>
            </a:pPr>
            <a:r>
              <a:rPr lang="en-US" altLang="en-US" sz="2800" dirty="0"/>
              <a:t>The variance of the sum of </a:t>
            </a:r>
            <a:r>
              <a:rPr lang="en-US" altLang="en-US" sz="2800" i="1" dirty="0"/>
              <a:t>independent </a:t>
            </a:r>
            <a:r>
              <a:rPr lang="en-US" altLang="en-US" sz="2800" dirty="0"/>
              <a:t>random variables is the sum of their variances.</a:t>
            </a:r>
          </a:p>
          <a:p>
            <a:pPr>
              <a:buNone/>
            </a:pPr>
            <a:endParaRPr lang="en-US" altLang="en-US" dirty="0"/>
          </a:p>
          <a:p>
            <a:pPr>
              <a:buNone/>
            </a:pPr>
            <a:r>
              <a:rPr lang="en-US" altLang="en-US" dirty="0"/>
              <a:t>	                                                            </a:t>
            </a:r>
            <a:r>
              <a:rPr lang="en-US" altLang="en-US" sz="2800" i="1" dirty="0" err="1"/>
              <a:t>Var</a:t>
            </a:r>
            <a:r>
              <a:rPr lang="en-US" altLang="en-US" sz="2800" i="1" dirty="0"/>
              <a:t>(X + Y) = </a:t>
            </a:r>
            <a:r>
              <a:rPr lang="en-US" altLang="en-US" sz="2800" i="1" dirty="0" err="1"/>
              <a:t>Var</a:t>
            </a:r>
            <a:r>
              <a:rPr lang="en-US" altLang="en-US" sz="2800" i="1" dirty="0"/>
              <a:t>(X) + </a:t>
            </a:r>
            <a:r>
              <a:rPr lang="en-US" altLang="en-US" sz="2800" i="1" dirty="0" err="1"/>
              <a:t>Var</a:t>
            </a:r>
            <a:r>
              <a:rPr lang="en-US" altLang="en-US" sz="2800" i="1" dirty="0"/>
              <a:t>(Y)</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2852317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solidFill>
                  <a:srgbClr val="336699"/>
                </a:solidFill>
              </a:rPr>
              <a:t>IID Random Variables</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Definition</a:t>
            </a:r>
            <a:endParaRPr lang="en-US" altLang="en-US" sz="3200" dirty="0"/>
          </a:p>
          <a:p>
            <a:pPr>
              <a:buNone/>
            </a:pPr>
            <a:endParaRPr lang="en-US" altLang="en-US" dirty="0"/>
          </a:p>
          <a:p>
            <a:pPr>
              <a:buSzPct val="150000"/>
              <a:buFont typeface="Arial" panose="020B0604020202020204" pitchFamily="34" charset="0"/>
              <a:buChar char="•"/>
            </a:pPr>
            <a:r>
              <a:rPr lang="en-US" altLang="en-US" sz="2800" dirty="0"/>
              <a:t>Random variables that are independent of each other and share a common probability distribution are said to be </a:t>
            </a:r>
            <a:r>
              <a:rPr lang="en-US" altLang="en-US" sz="2800" b="1" u="sng" dirty="0"/>
              <a:t>i</a:t>
            </a:r>
            <a:r>
              <a:rPr lang="en-US" altLang="en-US" sz="2800" dirty="0"/>
              <a:t>ndependent and </a:t>
            </a:r>
            <a:r>
              <a:rPr lang="en-US" altLang="en-US" sz="2800" b="1" u="sng" dirty="0"/>
              <a:t>i</a:t>
            </a:r>
            <a:r>
              <a:rPr lang="en-US" altLang="en-US" sz="2800" dirty="0"/>
              <a:t>dentically </a:t>
            </a:r>
            <a:r>
              <a:rPr lang="en-US" altLang="en-US" sz="2800" b="1" u="sng" dirty="0"/>
              <a:t>d</a:t>
            </a:r>
            <a:r>
              <a:rPr lang="en-US" altLang="en-US" sz="2800" dirty="0"/>
              <a:t>istributed.</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b="1" dirty="0" err="1"/>
              <a:t>iid</a:t>
            </a:r>
            <a:r>
              <a:rPr lang="en-US" altLang="en-US" sz="2800" dirty="0"/>
              <a:t> for short</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1900247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IID Random Variables (Contd.)</a:t>
            </a:r>
            <a:endParaRPr lang="en-IN" dirty="0"/>
          </a:p>
        </p:txBody>
      </p:sp>
      <p:sp>
        <p:nvSpPr>
          <p:cNvPr id="3" name="Content Placeholder 2"/>
          <p:cNvSpPr>
            <a:spLocks noGrp="1"/>
          </p:cNvSpPr>
          <p:nvPr>
            <p:ph idx="1"/>
          </p:nvPr>
        </p:nvSpPr>
        <p:spPr/>
        <p:txBody>
          <a:bodyPr>
            <a:normAutofit/>
          </a:bodyPr>
          <a:lstStyle/>
          <a:p>
            <a:r>
              <a:rPr lang="en-US" altLang="en-US" sz="3200" dirty="0">
                <a:solidFill>
                  <a:srgbClr val="FF9900"/>
                </a:solidFill>
              </a:rPr>
              <a:t>Addition Rule for </a:t>
            </a:r>
            <a:r>
              <a:rPr lang="en-US" altLang="en-US" sz="3200" dirty="0" err="1">
                <a:solidFill>
                  <a:srgbClr val="FF9900"/>
                </a:solidFill>
              </a:rPr>
              <a:t>iid</a:t>
            </a:r>
            <a:r>
              <a:rPr lang="en-US" altLang="en-US" sz="3200" dirty="0">
                <a:solidFill>
                  <a:srgbClr val="FF9900"/>
                </a:solidFill>
              </a:rPr>
              <a:t> Random Variables</a:t>
            </a:r>
            <a:endParaRPr lang="en-US" altLang="en-US" sz="3200" dirty="0"/>
          </a:p>
          <a:p>
            <a:pPr algn="just">
              <a:buNone/>
            </a:pPr>
            <a:r>
              <a:rPr lang="en-US" altLang="en-US" sz="2800" dirty="0"/>
              <a:t>If n random variables (</a:t>
            </a:r>
            <a:r>
              <a:rPr lang="en-US" altLang="en-US" sz="2800" i="1" dirty="0"/>
              <a:t>X</a:t>
            </a:r>
            <a:r>
              <a:rPr lang="en-US" altLang="en-US" sz="2800" i="1" baseline="-25000" dirty="0"/>
              <a:t>1</a:t>
            </a:r>
            <a:r>
              <a:rPr lang="en-US" altLang="en-US" sz="2800" i="1" dirty="0"/>
              <a:t>, X</a:t>
            </a:r>
            <a:r>
              <a:rPr lang="en-US" altLang="en-US" sz="2800" i="1" baseline="-25000" dirty="0"/>
              <a:t>2</a:t>
            </a:r>
            <a:r>
              <a:rPr lang="en-US" altLang="en-US" sz="2800" i="1" dirty="0"/>
              <a:t>, …, </a:t>
            </a:r>
            <a:r>
              <a:rPr lang="en-US" altLang="en-US" sz="2800" i="1" dirty="0" err="1"/>
              <a:t>X</a:t>
            </a:r>
            <a:r>
              <a:rPr lang="en-US" altLang="en-US" sz="2800" i="1" baseline="-25000" dirty="0" err="1"/>
              <a:t>n</a:t>
            </a:r>
            <a:r>
              <a:rPr lang="en-US" altLang="en-US" sz="2800" dirty="0"/>
              <a:t>) are </a:t>
            </a:r>
            <a:r>
              <a:rPr lang="en-US" altLang="en-US" sz="2800" dirty="0" err="1"/>
              <a:t>iid</a:t>
            </a:r>
            <a:r>
              <a:rPr lang="en-US" altLang="en-US" sz="2800" dirty="0"/>
              <a:t> with mean </a:t>
            </a:r>
            <a:r>
              <a:rPr lang="en-US" altLang="en-US" sz="2800" i="1" dirty="0"/>
              <a:t>µ</a:t>
            </a:r>
            <a:r>
              <a:rPr lang="en-US" altLang="en-US" sz="2800" i="1" baseline="-25000" dirty="0"/>
              <a:t>x</a:t>
            </a:r>
            <a:r>
              <a:rPr lang="en-US" altLang="en-US" sz="2800" dirty="0"/>
              <a:t> and standard deviation </a:t>
            </a:r>
            <a:r>
              <a:rPr lang="el-GR" altLang="en-US" sz="2800" i="1" dirty="0"/>
              <a:t>σ</a:t>
            </a:r>
            <a:r>
              <a:rPr lang="en-US" altLang="en-US" sz="2800" i="1" baseline="-25000" dirty="0"/>
              <a:t>x</a:t>
            </a:r>
            <a:r>
              <a:rPr lang="en-US" altLang="en-US" sz="2800" dirty="0"/>
              <a:t>,</a:t>
            </a:r>
          </a:p>
          <a:p>
            <a:pPr>
              <a:buNone/>
            </a:pPr>
            <a:endParaRPr lang="en-US" altLang="en-US" sz="2800" dirty="0"/>
          </a:p>
          <a:p>
            <a:pPr>
              <a:buNone/>
            </a:pPr>
            <a:r>
              <a:rPr lang="en-US" altLang="en-US" sz="2800" dirty="0"/>
              <a:t>		</a:t>
            </a:r>
            <a:r>
              <a:rPr lang="en-US" altLang="en-US" sz="2800" i="1" dirty="0"/>
              <a:t>E(X</a:t>
            </a:r>
            <a:r>
              <a:rPr lang="en-US" altLang="en-US" sz="2800" i="1" baseline="-25000" dirty="0"/>
              <a:t>1 </a:t>
            </a:r>
            <a:r>
              <a:rPr lang="en-US" altLang="en-US" sz="2800" i="1" dirty="0"/>
              <a:t>+ X</a:t>
            </a:r>
            <a:r>
              <a:rPr lang="en-US" altLang="en-US" sz="2800" i="1" baseline="-25000" dirty="0"/>
              <a:t>2 </a:t>
            </a:r>
            <a:r>
              <a:rPr lang="en-US" altLang="en-US" sz="2800" i="1" dirty="0"/>
              <a:t>+…+ </a:t>
            </a:r>
            <a:r>
              <a:rPr lang="en-US" altLang="en-US" sz="2800" i="1" dirty="0" err="1"/>
              <a:t>X</a:t>
            </a:r>
            <a:r>
              <a:rPr lang="en-US" altLang="en-US" sz="2800" i="1" baseline="-25000" dirty="0" err="1"/>
              <a:t>n</a:t>
            </a:r>
            <a:r>
              <a:rPr lang="en-US" altLang="en-US" sz="2800" i="1" dirty="0"/>
              <a:t>) = </a:t>
            </a:r>
            <a:r>
              <a:rPr lang="en-US" altLang="en-US" sz="2800" i="1" dirty="0" err="1"/>
              <a:t>nµ</a:t>
            </a:r>
            <a:r>
              <a:rPr lang="en-US" altLang="en-US" sz="2800" i="1" baseline="-25000" dirty="0" err="1"/>
              <a:t>x</a:t>
            </a:r>
            <a:endParaRPr lang="en-US" altLang="en-US" sz="2800" i="1" baseline="-25000" dirty="0"/>
          </a:p>
          <a:p>
            <a:pPr>
              <a:buNone/>
            </a:pPr>
            <a:r>
              <a:rPr lang="en-US" altLang="en-US" sz="2800" i="1" baseline="-25000" dirty="0"/>
              <a:t>		</a:t>
            </a:r>
            <a:r>
              <a:rPr lang="en-US" altLang="en-US" sz="2800" i="1" dirty="0" err="1"/>
              <a:t>Var</a:t>
            </a:r>
            <a:r>
              <a:rPr lang="en-US" altLang="en-US" sz="2800" i="1" dirty="0"/>
              <a:t>(X</a:t>
            </a:r>
            <a:r>
              <a:rPr lang="en-US" altLang="en-US" sz="2800" i="1" baseline="-25000" dirty="0"/>
              <a:t>1 </a:t>
            </a:r>
            <a:r>
              <a:rPr lang="en-US" altLang="en-US" sz="2800" i="1" dirty="0"/>
              <a:t>+ X</a:t>
            </a:r>
            <a:r>
              <a:rPr lang="en-US" altLang="en-US" sz="2800" i="1" baseline="-25000" dirty="0"/>
              <a:t>2 </a:t>
            </a:r>
            <a:r>
              <a:rPr lang="en-US" altLang="en-US" sz="2800" i="1" dirty="0"/>
              <a:t>+…+ </a:t>
            </a:r>
            <a:r>
              <a:rPr lang="en-US" altLang="en-US" sz="2800" i="1" dirty="0" err="1"/>
              <a:t>X</a:t>
            </a:r>
            <a:r>
              <a:rPr lang="en-US" altLang="en-US" sz="2800" i="1" baseline="-25000" dirty="0" err="1"/>
              <a:t>n</a:t>
            </a:r>
            <a:r>
              <a:rPr lang="en-US" altLang="en-US" sz="2800" i="1" dirty="0"/>
              <a:t>) = n</a:t>
            </a:r>
            <a:r>
              <a:rPr lang="el-GR" altLang="en-US" sz="2800" i="1" dirty="0"/>
              <a:t>σ</a:t>
            </a:r>
            <a:r>
              <a:rPr lang="en-US" altLang="en-US" sz="2800" i="1" baseline="-25000" dirty="0"/>
              <a:t>x</a:t>
            </a:r>
            <a:r>
              <a:rPr lang="en-US" altLang="en-US" sz="2800" i="1" baseline="30000" dirty="0"/>
              <a:t>2</a:t>
            </a:r>
            <a:endParaRPr lang="en-US" altLang="en-US" sz="2800" i="1" baseline="-25000" dirty="0"/>
          </a:p>
          <a:p>
            <a:pPr>
              <a:buNone/>
            </a:pPr>
            <a:r>
              <a:rPr lang="en-US" altLang="en-US" sz="2800" i="1" dirty="0"/>
              <a:t>		SD(X</a:t>
            </a:r>
            <a:r>
              <a:rPr lang="en-US" altLang="en-US" sz="2800" i="1" baseline="-25000" dirty="0"/>
              <a:t>1 </a:t>
            </a:r>
            <a:r>
              <a:rPr lang="en-US" altLang="en-US" sz="2800" i="1" dirty="0"/>
              <a:t>+ X</a:t>
            </a:r>
            <a:r>
              <a:rPr lang="en-US" altLang="en-US" sz="2800" i="1" baseline="-25000" dirty="0"/>
              <a:t>2 </a:t>
            </a:r>
            <a:r>
              <a:rPr lang="en-US" altLang="en-US" sz="2800" i="1" dirty="0"/>
              <a:t>+…+ </a:t>
            </a:r>
            <a:r>
              <a:rPr lang="en-US" altLang="en-US" sz="2800" i="1" dirty="0" err="1"/>
              <a:t>X</a:t>
            </a:r>
            <a:r>
              <a:rPr lang="en-US" altLang="en-US" sz="2800" i="1" baseline="-25000" dirty="0" err="1"/>
              <a:t>n</a:t>
            </a:r>
            <a:r>
              <a:rPr lang="en-US" altLang="en-US" sz="2800" i="1" dirty="0"/>
              <a:t>) =     </a:t>
            </a:r>
            <a:r>
              <a:rPr lang="el-GR" altLang="en-US" sz="2800" i="1" dirty="0"/>
              <a:t>σ</a:t>
            </a:r>
            <a:r>
              <a:rPr lang="en-US" altLang="en-US" sz="2800" i="1" baseline="-25000" dirty="0"/>
              <a:t>x</a:t>
            </a:r>
            <a:endParaRPr lang="el-GR" alt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5853769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IID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IID Data</a:t>
            </a:r>
          </a:p>
          <a:p>
            <a:pPr algn="just"/>
            <a:r>
              <a:rPr lang="en-US" altLang="en-US" sz="2800" dirty="0"/>
              <a:t>Strong link between </a:t>
            </a:r>
            <a:r>
              <a:rPr lang="en-US" altLang="en-US" sz="2800" dirty="0" err="1"/>
              <a:t>iid</a:t>
            </a:r>
            <a:r>
              <a:rPr lang="en-US" altLang="en-US" sz="2800" dirty="0"/>
              <a:t> random variables and data with no pattern (e.g., IBM stock value changes)</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Chapter1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5927" y="3276599"/>
            <a:ext cx="7147774" cy="307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092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solidFill>
                  <a:srgbClr val="336699"/>
                </a:solidFill>
              </a:rPr>
              <a:t>Weighted Sums</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Addition Rule for Weighted Sums</a:t>
            </a:r>
            <a:endParaRPr lang="en-US" altLang="en-US" sz="3200" dirty="0"/>
          </a:p>
          <a:p>
            <a:pPr>
              <a:buNone/>
            </a:pPr>
            <a:endParaRPr lang="en-US" altLang="en-US" dirty="0"/>
          </a:p>
          <a:p>
            <a:pPr algn="just">
              <a:buNone/>
            </a:pPr>
            <a:r>
              <a:rPr lang="en-US" altLang="en-US" sz="2800" dirty="0"/>
              <a:t>The expected value of a weighted sum of random variables is the weighted sum of the expected values.</a:t>
            </a:r>
          </a:p>
          <a:p>
            <a:pPr>
              <a:buNone/>
            </a:pPr>
            <a:endParaRPr lang="en-US" altLang="en-US" sz="2800" dirty="0"/>
          </a:p>
          <a:p>
            <a:pPr>
              <a:buNone/>
            </a:pPr>
            <a:r>
              <a:rPr lang="en-US" altLang="en-US" sz="2800" dirty="0"/>
              <a:t>		                        </a:t>
            </a:r>
            <a:r>
              <a:rPr lang="en-US" altLang="en-US" sz="2800" i="1" dirty="0"/>
              <a:t>E(</a:t>
            </a:r>
            <a:r>
              <a:rPr lang="en-US" altLang="en-US" sz="2800" i="1" dirty="0" err="1"/>
              <a:t>aX</a:t>
            </a:r>
            <a:r>
              <a:rPr lang="en-US" altLang="en-US" sz="2800" i="1" dirty="0"/>
              <a:t> + </a:t>
            </a:r>
            <a:r>
              <a:rPr lang="en-US" altLang="en-US" sz="2800" i="1" dirty="0" err="1"/>
              <a:t>bY</a:t>
            </a:r>
            <a:r>
              <a:rPr lang="en-US" altLang="en-US" sz="2800" i="1" dirty="0"/>
              <a:t> + c) = </a:t>
            </a:r>
            <a:r>
              <a:rPr lang="en-US" altLang="en-US" sz="2800" i="1" dirty="0" err="1"/>
              <a:t>aE</a:t>
            </a:r>
            <a:r>
              <a:rPr lang="en-US" altLang="en-US" sz="2800" i="1" dirty="0"/>
              <a:t>(X) + </a:t>
            </a:r>
            <a:r>
              <a:rPr lang="en-US" altLang="en-US" sz="2800" i="1" dirty="0" err="1"/>
              <a:t>bE</a:t>
            </a:r>
            <a:r>
              <a:rPr lang="en-US" altLang="en-US" sz="2800" i="1" dirty="0"/>
              <a:t>(Y) + c </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1752381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Weighted Sums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Addition Rule for Weighted Sums</a:t>
            </a:r>
            <a:endParaRPr lang="en-US" altLang="en-US" sz="3200" dirty="0"/>
          </a:p>
          <a:p>
            <a:pPr>
              <a:buNone/>
            </a:pPr>
            <a:endParaRPr lang="en-US" altLang="en-US" dirty="0"/>
          </a:p>
          <a:p>
            <a:pPr>
              <a:buNone/>
            </a:pPr>
            <a:r>
              <a:rPr lang="en-US" altLang="en-US" sz="2800" dirty="0"/>
              <a:t>The variance of a weighted sum of random variables is </a:t>
            </a:r>
          </a:p>
          <a:p>
            <a:pPr>
              <a:buNone/>
            </a:pPr>
            <a:endParaRPr lang="en-US" altLang="en-US" sz="2800" dirty="0"/>
          </a:p>
          <a:p>
            <a:pPr>
              <a:buNone/>
            </a:pPr>
            <a:r>
              <a:rPr lang="en-US" altLang="en-US" sz="2800" dirty="0"/>
              <a:t>                  </a:t>
            </a:r>
            <a:r>
              <a:rPr lang="en-US" altLang="en-US" sz="2800" dirty="0" err="1"/>
              <a:t>Var</a:t>
            </a:r>
            <a:r>
              <a:rPr lang="en-US" altLang="en-US" sz="2800" dirty="0"/>
              <a:t>(</a:t>
            </a:r>
            <a:r>
              <a:rPr lang="en-US" altLang="en-US" sz="2800" i="1" dirty="0" err="1"/>
              <a:t>aX</a:t>
            </a:r>
            <a:r>
              <a:rPr lang="en-US" altLang="en-US" sz="2800" i="1" dirty="0"/>
              <a:t> + </a:t>
            </a:r>
            <a:r>
              <a:rPr lang="en-US" altLang="en-US" sz="2800" i="1" dirty="0" err="1"/>
              <a:t>bY</a:t>
            </a:r>
            <a:r>
              <a:rPr lang="en-US" altLang="en-US" sz="2800" i="1" dirty="0"/>
              <a:t> + c) = </a:t>
            </a:r>
            <a:r>
              <a:rPr lang="en-US" altLang="en-US" sz="2800" dirty="0"/>
              <a:t>a</a:t>
            </a:r>
            <a:r>
              <a:rPr lang="en-US" altLang="en-US" sz="2800" baseline="30000" dirty="0"/>
              <a:t>2</a:t>
            </a:r>
            <a:r>
              <a:rPr lang="en-US" altLang="en-US" sz="2800" dirty="0"/>
              <a:t>Var(X) + b</a:t>
            </a:r>
            <a:r>
              <a:rPr lang="en-US" altLang="en-US" sz="2800" baseline="30000" dirty="0"/>
              <a:t>2</a:t>
            </a:r>
            <a:r>
              <a:rPr lang="en-US" altLang="en-US" sz="2800" dirty="0"/>
              <a:t>Var(Y) + 2abCov(X,Y)</a:t>
            </a:r>
            <a:endParaRPr lang="en-US" altLang="en-US" sz="2800" i="1"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6410573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Example: CONSTRUCTION ESTIMATES</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Motivation</a:t>
            </a:r>
          </a:p>
          <a:p>
            <a:endParaRPr lang="en-US" altLang="en-US" dirty="0">
              <a:solidFill>
                <a:srgbClr val="FF9900"/>
              </a:solidFill>
            </a:endParaRPr>
          </a:p>
          <a:p>
            <a:pPr marL="0" indent="0" algn="just">
              <a:buClr>
                <a:srgbClr val="669900"/>
              </a:buClr>
              <a:buSzPct val="75000"/>
              <a:buNone/>
            </a:pPr>
            <a:r>
              <a:rPr lang="en-US" altLang="en-US" sz="2800" dirty="0"/>
              <a:t>Adding an addition to a home typically takes two carpenters working 240 hours with a standard deviation of 40 hours.  Electrical work takes an average of 12 hours with standard deviation 4 hours.  Carpenters charge $45/hour and electricians charge $80/hour. The amount of both types of labor could vary with </a:t>
            </a:r>
            <a:r>
              <a:rPr lang="el-GR" altLang="en-US" sz="2800" dirty="0"/>
              <a:t>ρ</a:t>
            </a:r>
            <a:r>
              <a:rPr lang="en-US" altLang="en-US" sz="2800" dirty="0"/>
              <a:t> =0.5.  What is the total expected labor cost?</a:t>
            </a:r>
            <a:endParaRPr lang="el-GR" alt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142861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Discrete Probability Distributions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SzPct val="150000"/>
                  <a:buFont typeface="Arial" panose="020B0604020202020204" pitchFamily="34" charset="0"/>
                  <a:buChar char="•"/>
                </a:pPr>
                <a:r>
                  <a:rPr lang="en-US" sz="2400" dirty="0"/>
                  <a:t>For a discrete random variable </a:t>
                </a:r>
                <a:r>
                  <a:rPr lang="en-US" sz="2400" i="1" dirty="0"/>
                  <a:t>X</a:t>
                </a:r>
                <a:r>
                  <a:rPr lang="en-US" sz="2400" dirty="0"/>
                  <a:t>, the probability distribution of the discrete outcomes is called a </a:t>
                </a:r>
                <a:r>
                  <a:rPr lang="en-US" sz="2400" b="1" dirty="0"/>
                  <a:t>probability mass function </a:t>
                </a:r>
                <a:r>
                  <a:rPr lang="en-US" sz="2400" dirty="0"/>
                  <a:t>and is denoted by a mathematical function, </a:t>
                </a:r>
                <a:r>
                  <a:rPr lang="en-US" sz="2400" i="1" dirty="0"/>
                  <a:t>f(x)/p(x)</a:t>
                </a:r>
                <a:r>
                  <a:rPr lang="en-US" sz="2400" dirty="0"/>
                  <a:t>.  </a:t>
                </a:r>
              </a:p>
              <a:p>
                <a:pPr lvl="1">
                  <a:buSzPct val="150000"/>
                </a:pPr>
                <a:r>
                  <a:rPr lang="en-US" sz="2400" dirty="0"/>
                  <a:t>The symbol </a:t>
                </a:r>
                <a:r>
                  <a:rPr lang="en-US" sz="2400" i="1" dirty="0"/>
                  <a:t>x</a:t>
                </a:r>
                <a:r>
                  <a:rPr lang="en-US" sz="2400" i="1" baseline="-25000" dirty="0"/>
                  <a:t>i</a:t>
                </a:r>
                <a:r>
                  <a:rPr lang="en-US" sz="2400" dirty="0"/>
                  <a:t> represents the </a:t>
                </a:r>
                <a14:m>
                  <m:oMath xmlns:m="http://schemas.openxmlformats.org/officeDocument/2006/math">
                    <m:r>
                      <a:rPr lang="en-US" sz="2400" i="1" dirty="0" smtClean="0">
                        <a:latin typeface="Cambria Math"/>
                      </a:rPr>
                      <m:t>𝑖</m:t>
                    </m:r>
                    <m:r>
                      <a:rPr lang="en-US" sz="2400" i="1" baseline="30000" dirty="0" err="1">
                        <a:latin typeface="Cambria Math"/>
                      </a:rPr>
                      <m:t>𝑡h</m:t>
                    </m:r>
                  </m:oMath>
                </a14:m>
                <a:r>
                  <a:rPr lang="en-US" sz="2400" dirty="0"/>
                  <a:t> value of the random variable </a:t>
                </a:r>
                <a:r>
                  <a:rPr lang="en-US" sz="2400" i="1" dirty="0"/>
                  <a:t>X</a:t>
                </a:r>
                <a:r>
                  <a:rPr lang="en-US" sz="2400" dirty="0"/>
                  <a:t> and </a:t>
                </a:r>
                <a:r>
                  <a:rPr lang="en-US" sz="2400" i="1" dirty="0"/>
                  <a:t>f(x</a:t>
                </a:r>
                <a:r>
                  <a:rPr lang="en-US" sz="2400" i="1" baseline="-25000" dirty="0"/>
                  <a:t>i</a:t>
                </a:r>
                <a:r>
                  <a:rPr lang="en-US" sz="2400" i="1" dirty="0"/>
                  <a:t>) </a:t>
                </a:r>
                <a:r>
                  <a:rPr lang="en-US" sz="2400" dirty="0"/>
                  <a:t>is the probability.</a:t>
                </a:r>
                <a:endParaRPr lang="en-US" dirty="0"/>
              </a:p>
              <a:p>
                <a:pPr>
                  <a:buSzPct val="150000"/>
                  <a:buFont typeface="Arial" panose="020B0604020202020204" pitchFamily="34" charset="0"/>
                  <a:buChar char="•"/>
                </a:pPr>
                <a:r>
                  <a:rPr lang="en-US" sz="2400" dirty="0"/>
                  <a:t>Properties:</a:t>
                </a:r>
              </a:p>
              <a:p>
                <a:pPr lvl="1">
                  <a:buSzPct val="150000"/>
                </a:pPr>
                <a:r>
                  <a:rPr lang="en-US" sz="2400" dirty="0"/>
                  <a:t>the probability of each outcome must be between 0 and 1 </a:t>
                </a:r>
              </a:p>
              <a:p>
                <a:pPr lvl="1">
                  <a:buSzPct val="150000"/>
                </a:pPr>
                <a:r>
                  <a:rPr lang="en-US" sz="2400" dirty="0"/>
                  <a:t>the sum of all probabilities must add to 1</a:t>
                </a:r>
              </a:p>
              <a:p>
                <a:endParaRPr lang="en-I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545" t="-6212" r="-1273"/>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6" name="Picture 5"/>
          <p:cNvPicPr>
            <a:picLocks noChangeAspect="1"/>
          </p:cNvPicPr>
          <p:nvPr/>
        </p:nvPicPr>
        <p:blipFill rotWithShape="1">
          <a:blip r:embed="rId3"/>
          <a:srcRect r="10791"/>
          <a:stretch/>
        </p:blipFill>
        <p:spPr>
          <a:xfrm>
            <a:off x="4687910" y="4936969"/>
            <a:ext cx="4198521" cy="1270647"/>
          </a:xfrm>
          <a:prstGeom prst="rect">
            <a:avLst/>
          </a:prstGeom>
        </p:spPr>
      </p:pic>
      <p:sp>
        <p:nvSpPr>
          <p:cNvPr id="5" name="TextBox 4"/>
          <p:cNvSpPr txBox="1"/>
          <p:nvPr/>
        </p:nvSpPr>
        <p:spPr>
          <a:xfrm>
            <a:off x="7894749" y="4752304"/>
            <a:ext cx="715061"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285467257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Example: CONSTRUCTION ESTIMATES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Method</a:t>
            </a:r>
          </a:p>
          <a:p>
            <a:endParaRPr lang="en-US" altLang="en-US" sz="2800" dirty="0">
              <a:solidFill>
                <a:srgbClr val="FF9900"/>
              </a:solidFill>
            </a:endParaRPr>
          </a:p>
          <a:p>
            <a:pPr>
              <a:buClr>
                <a:srgbClr val="669900"/>
              </a:buClr>
              <a:buSzPct val="75000"/>
            </a:pPr>
            <a:r>
              <a:rPr lang="en-US" altLang="en-US" sz="2800" dirty="0"/>
              <a:t>Identify three random variables:</a:t>
            </a:r>
          </a:p>
          <a:p>
            <a:pPr>
              <a:buClr>
                <a:srgbClr val="669900"/>
              </a:buClr>
              <a:buSzPct val="75000"/>
            </a:pPr>
            <a:r>
              <a:rPr lang="en-US" altLang="en-US" sz="2800" dirty="0"/>
              <a:t>	</a:t>
            </a:r>
            <a:r>
              <a:rPr lang="en-US" altLang="en-US" sz="2800" i="1" dirty="0"/>
              <a:t>X </a:t>
            </a:r>
            <a:r>
              <a:rPr lang="en-US" altLang="en-US" sz="2800" dirty="0"/>
              <a:t>= number of carpentry hours;</a:t>
            </a:r>
          </a:p>
          <a:p>
            <a:pPr>
              <a:buClr>
                <a:srgbClr val="669900"/>
              </a:buClr>
              <a:buSzPct val="75000"/>
            </a:pPr>
            <a:r>
              <a:rPr lang="en-US" altLang="en-US" sz="2800" dirty="0"/>
              <a:t>	</a:t>
            </a:r>
            <a:r>
              <a:rPr lang="en-US" altLang="en-US" sz="2800" i="1" dirty="0"/>
              <a:t>Y</a:t>
            </a:r>
            <a:r>
              <a:rPr lang="en-US" altLang="en-US" sz="2800" dirty="0"/>
              <a:t> = number of electrician hours; and </a:t>
            </a:r>
          </a:p>
          <a:p>
            <a:pPr>
              <a:buClr>
                <a:srgbClr val="669900"/>
              </a:buClr>
              <a:buSzPct val="75000"/>
            </a:pPr>
            <a:r>
              <a:rPr lang="en-US" altLang="en-US" sz="2800" dirty="0"/>
              <a:t>	</a:t>
            </a:r>
            <a:r>
              <a:rPr lang="en-US" altLang="en-US" sz="2800" i="1" dirty="0"/>
              <a:t>T</a:t>
            </a:r>
            <a:r>
              <a:rPr lang="en-US" altLang="en-US" sz="2800" dirty="0"/>
              <a:t> = total costs ($).</a:t>
            </a:r>
          </a:p>
          <a:p>
            <a:pPr>
              <a:buClr>
                <a:srgbClr val="669900"/>
              </a:buClr>
              <a:buSzPct val="75000"/>
            </a:pPr>
            <a:r>
              <a:rPr lang="en-US" altLang="en-US" sz="2800" dirty="0"/>
              <a:t>	These are related by </a:t>
            </a:r>
            <a:r>
              <a:rPr lang="en-US" altLang="en-US" sz="2800" i="1" dirty="0"/>
              <a:t>T = </a:t>
            </a:r>
            <a:r>
              <a:rPr lang="en-US" altLang="en-US" sz="2800" dirty="0"/>
              <a:t>45</a:t>
            </a:r>
            <a:r>
              <a:rPr lang="en-US" altLang="en-US" sz="2800" i="1" dirty="0"/>
              <a:t>X + </a:t>
            </a:r>
            <a:r>
              <a:rPr lang="en-US" altLang="en-US" sz="2800" dirty="0"/>
              <a:t>80</a:t>
            </a:r>
            <a:r>
              <a:rPr lang="en-US" altLang="en-US" sz="2800" i="1" dirty="0"/>
              <a:t>Y.</a:t>
            </a:r>
            <a:endParaRPr lang="en-US" alt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3925358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Example: CONSTRUCTION ESTIMATES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Mechanics:  Find </a:t>
            </a:r>
            <a:r>
              <a:rPr lang="en-US" altLang="en-US" sz="3200" i="1" dirty="0">
                <a:solidFill>
                  <a:srgbClr val="FF9900"/>
                </a:solidFill>
              </a:rPr>
              <a:t>E(T) </a:t>
            </a:r>
            <a:r>
              <a:rPr lang="en-US" altLang="en-US" sz="3200" dirty="0">
                <a:solidFill>
                  <a:srgbClr val="FF9900"/>
                </a:solidFill>
              </a:rPr>
              <a:t>Using Addition Rule for Weighted Sums</a:t>
            </a:r>
          </a:p>
          <a:p>
            <a:endParaRPr lang="en-IN"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826278198"/>
              </p:ext>
            </p:extLst>
          </p:nvPr>
        </p:nvGraphicFramePr>
        <p:xfrm>
          <a:off x="1859651" y="3398838"/>
          <a:ext cx="8750652" cy="992858"/>
        </p:xfrm>
        <a:graphic>
          <a:graphicData uri="http://schemas.openxmlformats.org/presentationml/2006/ole">
            <mc:AlternateContent xmlns:mc="http://schemas.openxmlformats.org/markup-compatibility/2006">
              <mc:Choice xmlns:v="urn:schemas-microsoft-com:vml" Requires="v">
                <p:oleObj name="Equation" r:id="rId2" imgW="3746500" imgH="431800" progId="Equation.3">
                  <p:embed/>
                </p:oleObj>
              </mc:Choice>
              <mc:Fallback>
                <p:oleObj name="Equation" r:id="rId2" imgW="3746500" imgH="4318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651" y="3398838"/>
                        <a:ext cx="8750652" cy="99285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112341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Example: CONSTRUCTION ESTIMATES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Mechanics:  Find </a:t>
            </a:r>
            <a:r>
              <a:rPr lang="en-US" altLang="en-US" sz="3200" i="1" dirty="0" err="1">
                <a:solidFill>
                  <a:srgbClr val="FF9900"/>
                </a:solidFill>
              </a:rPr>
              <a:t>Var</a:t>
            </a:r>
            <a:r>
              <a:rPr lang="en-US" altLang="en-US" sz="3200" i="1" dirty="0">
                <a:solidFill>
                  <a:srgbClr val="FF9900"/>
                </a:solidFill>
              </a:rPr>
              <a:t>(T)</a:t>
            </a:r>
            <a:r>
              <a:rPr lang="en-US" altLang="en-US" sz="3200" dirty="0">
                <a:solidFill>
                  <a:srgbClr val="FF9900"/>
                </a:solidFill>
              </a:rPr>
              <a:t> Using the Addition Rule for Weighted Sums</a:t>
            </a:r>
          </a:p>
          <a:p>
            <a:endParaRPr lang="en-US" altLang="en-US" dirty="0">
              <a:solidFill>
                <a:srgbClr val="FF9900"/>
              </a:solidFill>
            </a:endParaRPr>
          </a:p>
          <a:p>
            <a:endParaRPr lang="en-US" altLang="en-US" dirty="0">
              <a:solidFill>
                <a:srgbClr val="FF9900"/>
              </a:solidFill>
            </a:endParaRPr>
          </a:p>
          <a:p>
            <a:endParaRPr lang="en-US" altLang="en-US" dirty="0">
              <a:solidFill>
                <a:srgbClr val="FF9900"/>
              </a:solidFill>
            </a:endParaRPr>
          </a:p>
          <a:p>
            <a:endParaRPr lang="en-US" altLang="en-US"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230288699"/>
              </p:ext>
            </p:extLst>
          </p:nvPr>
        </p:nvGraphicFramePr>
        <p:xfrm>
          <a:off x="2709751" y="2949396"/>
          <a:ext cx="6305550" cy="550863"/>
        </p:xfrm>
        <a:graphic>
          <a:graphicData uri="http://schemas.openxmlformats.org/presentationml/2006/ole">
            <mc:AlternateContent xmlns:mc="http://schemas.openxmlformats.org/markup-compatibility/2006">
              <mc:Choice xmlns:v="urn:schemas-microsoft-com:vml" Requires="v">
                <p:oleObj name="Equation" r:id="rId2" imgW="2373870" imgH="215806" progId="Equation.3">
                  <p:embed/>
                </p:oleObj>
              </mc:Choice>
              <mc:Fallback>
                <p:oleObj name="Equation" r:id="rId2" imgW="2373870" imgH="215806"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751" y="2949396"/>
                        <a:ext cx="6305550"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6570563"/>
              </p:ext>
            </p:extLst>
          </p:nvPr>
        </p:nvGraphicFramePr>
        <p:xfrm>
          <a:off x="1615046" y="3952496"/>
          <a:ext cx="8918605" cy="1765724"/>
        </p:xfrm>
        <a:graphic>
          <a:graphicData uri="http://schemas.openxmlformats.org/presentationml/2006/ole">
            <mc:AlternateContent xmlns:mc="http://schemas.openxmlformats.org/markup-compatibility/2006">
              <mc:Choice xmlns:v="urn:schemas-microsoft-com:vml" Requires="v">
                <p:oleObj name="Equation" r:id="rId4" imgW="4483100" imgH="939800" progId="Equation.3">
                  <p:embed/>
                </p:oleObj>
              </mc:Choice>
              <mc:Fallback>
                <p:oleObj name="Equation" r:id="rId4" imgW="4483100" imgH="9398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5046" y="3952496"/>
                        <a:ext cx="8918605" cy="176572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560404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Example: CONSTRUCTION ESTIMATES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Message</a:t>
            </a:r>
          </a:p>
          <a:p>
            <a:endParaRPr lang="en-US" altLang="en-US" sz="2400" dirty="0">
              <a:solidFill>
                <a:srgbClr val="FF9900"/>
              </a:solidFill>
            </a:endParaRPr>
          </a:p>
          <a:p>
            <a:pPr>
              <a:buClr>
                <a:srgbClr val="669900"/>
              </a:buClr>
              <a:buSzPct val="75000"/>
            </a:pPr>
            <a:r>
              <a:rPr lang="en-US" altLang="en-US" sz="2800" dirty="0"/>
              <a:t>The expected total cost for labor is around $12,000 with a standard deviation of about $2,000.</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3951977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Best Practices</a:t>
            </a:r>
            <a:endParaRPr lang="en-IN" dirty="0"/>
          </a:p>
        </p:txBody>
      </p:sp>
      <p:sp>
        <p:nvSpPr>
          <p:cNvPr id="3" name="Content Placeholder 2"/>
          <p:cNvSpPr>
            <a:spLocks noGrp="1"/>
          </p:cNvSpPr>
          <p:nvPr>
            <p:ph idx="1"/>
          </p:nvPr>
        </p:nvSpPr>
        <p:spPr/>
        <p:txBody>
          <a:bodyPr>
            <a:noAutofit/>
          </a:bodyPr>
          <a:lstStyle/>
          <a:p>
            <a:pPr>
              <a:buSzPct val="150000"/>
              <a:buFont typeface="Arial" panose="020B0604020202020204" pitchFamily="34" charset="0"/>
              <a:buChar char="•"/>
            </a:pPr>
            <a:r>
              <a:rPr lang="en-US" altLang="en-US" sz="2800" dirty="0"/>
              <a:t>Consider the possibility of dependence.</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Only add variances for random variables that are uncorrelated.</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Use several random variables to capture different features of a problem.</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Use new symbols for each random variable.</a:t>
            </a:r>
          </a:p>
          <a:p>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60528324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Pitfalls</a:t>
            </a:r>
            <a:endParaRPr lang="en-IN" dirty="0"/>
          </a:p>
        </p:txBody>
      </p:sp>
      <p:sp>
        <p:nvSpPr>
          <p:cNvPr id="3" name="Content Placeholder 2"/>
          <p:cNvSpPr>
            <a:spLocks noGrp="1"/>
          </p:cNvSpPr>
          <p:nvPr>
            <p:ph idx="1"/>
          </p:nvPr>
        </p:nvSpPr>
        <p:spPr/>
        <p:txBody>
          <a:bodyPr/>
          <a:lstStyle/>
          <a:p>
            <a:pPr>
              <a:buSzPct val="150000"/>
              <a:buFont typeface="Arial" panose="020B0604020202020204" pitchFamily="34" charset="0"/>
              <a:buChar char="•"/>
            </a:pPr>
            <a:r>
              <a:rPr lang="en-US" altLang="en-US" sz="2800" dirty="0"/>
              <a:t>Do not think that uncorrelated random variables are independent.</a:t>
            </a:r>
            <a:endParaRPr lang="el-GR" altLang="en-US" sz="2800" dirty="0"/>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Don’t forget the covariance when finding the variance of a sum.</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Never add standard deviations of random variables.  </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Don’t mistake </a:t>
            </a:r>
            <a:r>
              <a:rPr lang="en-US" altLang="en-US" sz="2800" i="1" dirty="0" err="1"/>
              <a:t>Var</a:t>
            </a:r>
            <a:r>
              <a:rPr lang="en-US" altLang="en-US" sz="2800" i="1" dirty="0"/>
              <a:t>(X – Y)</a:t>
            </a:r>
            <a:r>
              <a:rPr lang="en-US" altLang="en-US" sz="2800" dirty="0"/>
              <a:t> for </a:t>
            </a:r>
            <a:r>
              <a:rPr lang="en-US" altLang="en-US" sz="2800" i="1" dirty="0" err="1"/>
              <a:t>Var</a:t>
            </a:r>
            <a:r>
              <a:rPr lang="en-US" altLang="en-US" sz="2800" i="1" dirty="0"/>
              <a:t>(X)</a:t>
            </a:r>
            <a:r>
              <a:rPr lang="en-US" altLang="en-US" sz="2800" dirty="0"/>
              <a:t> – </a:t>
            </a:r>
            <a:r>
              <a:rPr lang="en-US" altLang="en-US" sz="2800" i="1" dirty="0" err="1"/>
              <a:t>Var</a:t>
            </a:r>
            <a:r>
              <a:rPr lang="en-US" altLang="en-US" sz="2800" i="1" dirty="0"/>
              <a:t>(Y).</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6574640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IN" sz="6000" dirty="0"/>
              <a:t>THANK YOU!!</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174554" y="2891489"/>
            <a:ext cx="10058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364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A7A5-5D48-4D07-B510-56758BAE2828}"/>
              </a:ext>
            </a:extLst>
          </p:cNvPr>
          <p:cNvSpPr>
            <a:spLocks noGrp="1"/>
          </p:cNvSpPr>
          <p:nvPr>
            <p:ph type="title"/>
          </p:nvPr>
        </p:nvSpPr>
        <p:spPr>
          <a:xfrm>
            <a:off x="1066800" y="2703621"/>
            <a:ext cx="10058400" cy="1450757"/>
          </a:xfrm>
        </p:spPr>
        <p:txBody>
          <a:bodyPr>
            <a:noAutofit/>
          </a:bodyPr>
          <a:lstStyle/>
          <a:p>
            <a:pPr algn="ctr"/>
            <a:r>
              <a:rPr lang="en-IN" sz="5400" dirty="0"/>
              <a:t>BRIDGING THE GAP BETWEEN MANAGEMENT &amp; TECHNOLOGY</a:t>
            </a:r>
          </a:p>
        </p:txBody>
      </p:sp>
      <p:sp>
        <p:nvSpPr>
          <p:cNvPr id="4" name="Footer Placeholder 3">
            <a:extLst>
              <a:ext uri="{FF2B5EF4-FFF2-40B4-BE49-F238E27FC236}">
                <a16:creationId xmlns:a16="http://schemas.microsoft.com/office/drawing/2014/main" id="{998A73C6-8349-4235-82F1-850BA95BD82A}"/>
              </a:ext>
            </a:extLst>
          </p:cNvPr>
          <p:cNvSpPr>
            <a:spLocks noGrp="1"/>
          </p:cNvSpPr>
          <p:nvPr>
            <p:ph type="ftr" sz="quarter" idx="11"/>
          </p:nvPr>
        </p:nvSpPr>
        <p:spPr/>
        <p:txBody>
          <a:bodyPr/>
          <a:lstStyle/>
          <a:p>
            <a:r>
              <a:rPr lang="en-US"/>
              <a:t>Dr. Sameer Anand, SSCBS, DU</a:t>
            </a:r>
            <a:endParaRPr lang="en-US" dirty="0"/>
          </a:p>
        </p:txBody>
      </p:sp>
      <p:cxnSp>
        <p:nvCxnSpPr>
          <p:cNvPr id="6" name="Straight Connector 5">
            <a:extLst>
              <a:ext uri="{FF2B5EF4-FFF2-40B4-BE49-F238E27FC236}">
                <a16:creationId xmlns:a16="http://schemas.microsoft.com/office/drawing/2014/main" id="{09682E18-5EC9-4C4F-9E35-C46111E87E8D}"/>
              </a:ext>
            </a:extLst>
          </p:cNvPr>
          <p:cNvCxnSpPr/>
          <p:nvPr/>
        </p:nvCxnSpPr>
        <p:spPr>
          <a:xfrm>
            <a:off x="1225118" y="4998128"/>
            <a:ext cx="997110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6677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Probability Mass Function for Rolling Two Dice</a:t>
            </a:r>
            <a:endParaRPr lang="en-IN" dirty="0"/>
          </a:p>
        </p:txBody>
      </p:sp>
      <p:sp>
        <p:nvSpPr>
          <p:cNvPr id="3" name="Content Placeholder 2"/>
          <p:cNvSpPr>
            <a:spLocks noGrp="1"/>
          </p:cNvSpPr>
          <p:nvPr>
            <p:ph idx="1"/>
          </p:nvPr>
        </p:nvSpPr>
        <p:spPr/>
        <p:txBody>
          <a:bodyPr/>
          <a:lstStyle/>
          <a:p>
            <a:pPr>
              <a:buSzPct val="150000"/>
              <a:buFont typeface="Arial" panose="020B0604020202020204" pitchFamily="34" charset="0"/>
              <a:buChar char="•"/>
            </a:pPr>
            <a:r>
              <a:rPr lang="en-US" sz="2400" i="1" dirty="0"/>
              <a:t>x</a:t>
            </a:r>
            <a:r>
              <a:rPr lang="en-US" sz="2400" i="1" baseline="-25000" dirty="0"/>
              <a:t>i</a:t>
            </a:r>
            <a:r>
              <a:rPr lang="en-US" sz="2400" baseline="-25000" dirty="0"/>
              <a:t> </a:t>
            </a:r>
            <a:r>
              <a:rPr lang="en-US" sz="2400" dirty="0"/>
              <a:t>= values of the random variable </a:t>
            </a:r>
            <a:r>
              <a:rPr lang="en-US" sz="2400" i="1" dirty="0"/>
              <a:t>X</a:t>
            </a:r>
            <a:r>
              <a:rPr lang="en-US" sz="2400" dirty="0"/>
              <a:t>, which represents sum of the rolls of two dice</a:t>
            </a:r>
          </a:p>
          <a:p>
            <a:pPr lvl="1">
              <a:buSzPct val="150000"/>
            </a:pPr>
            <a:r>
              <a:rPr lang="en-US" sz="2400" i="1" dirty="0"/>
              <a:t>x</a:t>
            </a:r>
            <a:r>
              <a:rPr lang="en-US" sz="2400" i="1" baseline="-25000" dirty="0"/>
              <a:t>1</a:t>
            </a:r>
            <a:r>
              <a:rPr lang="en-US" sz="2400" dirty="0"/>
              <a:t> = 2, </a:t>
            </a:r>
            <a:r>
              <a:rPr lang="en-US" sz="2400" i="1" dirty="0"/>
              <a:t>x</a:t>
            </a:r>
            <a:r>
              <a:rPr lang="en-US" sz="2400" i="1" baseline="-25000" dirty="0"/>
              <a:t>2</a:t>
            </a:r>
            <a:r>
              <a:rPr lang="en-US" sz="2400" dirty="0"/>
              <a:t> = 3, …, </a:t>
            </a:r>
            <a:r>
              <a:rPr lang="en-US" sz="2400" i="1" dirty="0"/>
              <a:t>x</a:t>
            </a:r>
            <a:r>
              <a:rPr lang="en-US" sz="2400" i="1" baseline="-25000" dirty="0"/>
              <a:t>10</a:t>
            </a:r>
            <a:r>
              <a:rPr lang="en-US" sz="2400" dirty="0"/>
              <a:t> = 11, </a:t>
            </a:r>
            <a:r>
              <a:rPr lang="en-US" sz="2400" i="1" dirty="0"/>
              <a:t>x</a:t>
            </a:r>
            <a:r>
              <a:rPr lang="en-US" sz="2400" i="1" baseline="-25000" dirty="0"/>
              <a:t>11</a:t>
            </a:r>
            <a:r>
              <a:rPr lang="en-US" sz="2400" dirty="0"/>
              <a:t> = 12  </a:t>
            </a:r>
          </a:p>
          <a:p>
            <a:pPr marL="109537" lvl="1" indent="0">
              <a:spcBef>
                <a:spcPts val="400"/>
              </a:spcBef>
              <a:buSzPct val="150000"/>
              <a:buNone/>
            </a:pPr>
            <a:endParaRPr lang="en-US" sz="2400" i="1" dirty="0"/>
          </a:p>
          <a:p>
            <a:pPr marL="395287" lvl="1" indent="-285750">
              <a:spcBef>
                <a:spcPts val="400"/>
              </a:spcBef>
              <a:buSzPct val="150000"/>
              <a:buFont typeface="Arial" panose="020B0604020202020204" pitchFamily="34" charset="0"/>
              <a:buChar char="•"/>
            </a:pPr>
            <a:r>
              <a:rPr lang="en-US" sz="2400" i="1" dirty="0"/>
              <a:t>f(x</a:t>
            </a:r>
            <a:r>
              <a:rPr lang="en-US" sz="2400" i="1" baseline="-25000" dirty="0"/>
              <a:t>1</a:t>
            </a:r>
            <a:r>
              <a:rPr lang="en-US" sz="2400" i="1" dirty="0"/>
              <a:t>) </a:t>
            </a:r>
            <a:r>
              <a:rPr lang="en-US" sz="2400" dirty="0"/>
              <a:t>= 1/36 = 0.0278; </a:t>
            </a:r>
          </a:p>
          <a:p>
            <a:pPr marL="395287" lvl="1" indent="-285750">
              <a:spcBef>
                <a:spcPts val="400"/>
              </a:spcBef>
              <a:buSzPct val="150000"/>
              <a:buFont typeface="Arial" panose="020B0604020202020204" pitchFamily="34" charset="0"/>
              <a:buChar char="•"/>
            </a:pPr>
            <a:r>
              <a:rPr lang="en-US" sz="2400" i="1" dirty="0"/>
              <a:t>f(x</a:t>
            </a:r>
            <a:r>
              <a:rPr lang="en-US" sz="2400" i="1" baseline="-25000" dirty="0"/>
              <a:t>2</a:t>
            </a:r>
            <a:r>
              <a:rPr lang="en-US" sz="2400" i="1" dirty="0"/>
              <a:t>) </a:t>
            </a:r>
            <a:r>
              <a:rPr lang="en-US" sz="2400" dirty="0"/>
              <a:t>= 2/36 = 0.0556, etc.</a:t>
            </a:r>
          </a:p>
          <a:p>
            <a:pPr marL="109537" lvl="1" indent="0">
              <a:spcBef>
                <a:spcPts val="400"/>
              </a:spcBef>
              <a:buSzPct val="150000"/>
              <a:buNone/>
            </a:pPr>
            <a:endParaRPr lang="en-US" sz="2400" dirty="0"/>
          </a:p>
          <a:p>
            <a:pPr marL="109537" lvl="1" indent="0">
              <a:spcBef>
                <a:spcPts val="400"/>
              </a:spcBef>
              <a:buSzPct val="150000"/>
              <a:buNone/>
            </a:pPr>
            <a:endParaRPr lang="en-US"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BA2-Figure-5.5-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031" y="3032672"/>
            <a:ext cx="6597067" cy="3226459"/>
          </a:xfrm>
          <a:prstGeom prst="rect">
            <a:avLst/>
          </a:prstGeom>
        </p:spPr>
      </p:pic>
    </p:spTree>
    <p:extLst>
      <p:ext uri="{BB962C8B-B14F-4D97-AF65-F5344CB8AC3E}">
        <p14:creationId xmlns:p14="http://schemas.microsoft.com/office/powerpoint/2010/main" val="3388115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Continuous Probability Distributions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sz="2400" dirty="0"/>
                  <a:t>f(x) is the probability density function</a:t>
                </a:r>
              </a:p>
              <a:p>
                <a:pPr algn="ctr"/>
                <a14:m>
                  <m:oMath xmlns:m="http://schemas.openxmlformats.org/officeDocument/2006/math">
                    <m:r>
                      <a:rPr lang="en-IN" sz="2400" b="0" i="1" smtClean="0">
                        <a:latin typeface="Cambria Math"/>
                      </a:rPr>
                      <m:t>𝑎</m:t>
                    </m:r>
                    <m:r>
                      <a:rPr lang="en-IN" sz="2400" b="0" i="1" smtClean="0">
                        <a:latin typeface="Cambria Math"/>
                        <a:ea typeface="Cambria Math"/>
                      </a:rPr>
                      <m:t>≤</m:t>
                    </m:r>
                    <m:r>
                      <a:rPr lang="en-IN" sz="2400" b="0" i="1" smtClean="0">
                        <a:latin typeface="Cambria Math"/>
                        <a:ea typeface="Cambria Math"/>
                      </a:rPr>
                      <m:t>𝑋</m:t>
                    </m:r>
                    <m:r>
                      <a:rPr lang="en-IN" sz="2400" b="0" i="1" smtClean="0">
                        <a:latin typeface="Cambria Math"/>
                        <a:ea typeface="Cambria Math"/>
                      </a:rPr>
                      <m:t>≤</m:t>
                    </m:r>
                    <m:r>
                      <a:rPr lang="en-IN" sz="2400" b="0" i="1" smtClean="0">
                        <a:latin typeface="Cambria Math"/>
                        <a:ea typeface="Cambria Math"/>
                      </a:rPr>
                      <m:t>𝑏</m:t>
                    </m:r>
                  </m:oMath>
                </a14:m>
                <a:endParaRPr lang="en-IN" sz="2400" b="0" dirty="0">
                  <a:ea typeface="Cambria Math"/>
                </a:endParaRPr>
              </a:p>
              <a:p>
                <a:pPr algn="ctr"/>
                <a14:m>
                  <m:oMath xmlns:m="http://schemas.openxmlformats.org/officeDocument/2006/math">
                    <m:r>
                      <a:rPr lang="en-IN" sz="2400" b="0" i="1" smtClean="0">
                        <a:latin typeface="Cambria Math"/>
                      </a:rPr>
                      <m:t>𝑃</m:t>
                    </m:r>
                    <m:d>
                      <m:dPr>
                        <m:begChr m:val="["/>
                        <m:endChr m:val="]"/>
                        <m:ctrlPr>
                          <a:rPr lang="en-IN" sz="2400" b="0" i="1" smtClean="0">
                            <a:latin typeface="Cambria Math" panose="02040503050406030204" pitchFamily="18" charset="0"/>
                          </a:rPr>
                        </m:ctrlPr>
                      </m:dPr>
                      <m:e>
                        <m:r>
                          <a:rPr lang="en-IN" sz="2400" i="1">
                            <a:latin typeface="Cambria Math"/>
                          </a:rPr>
                          <m:t>𝑎</m:t>
                        </m:r>
                        <m:r>
                          <a:rPr lang="en-IN" sz="2400" i="1">
                            <a:latin typeface="Cambria Math"/>
                            <a:ea typeface="Cambria Math"/>
                          </a:rPr>
                          <m:t>≤</m:t>
                        </m:r>
                        <m:r>
                          <a:rPr lang="en-IN" sz="2400" i="1">
                            <a:latin typeface="Cambria Math"/>
                            <a:ea typeface="Cambria Math"/>
                          </a:rPr>
                          <m:t>𝑋</m:t>
                        </m:r>
                        <m:r>
                          <a:rPr lang="en-IN" sz="2400" i="1">
                            <a:latin typeface="Cambria Math"/>
                            <a:ea typeface="Cambria Math"/>
                          </a:rPr>
                          <m:t>≤</m:t>
                        </m:r>
                        <m:r>
                          <a:rPr lang="en-IN" sz="2400" i="1">
                            <a:latin typeface="Cambria Math"/>
                            <a:ea typeface="Cambria Math"/>
                          </a:rPr>
                          <m:t>𝑏</m:t>
                        </m:r>
                      </m:e>
                    </m:d>
                    <m:r>
                      <a:rPr lang="en-IN" sz="2400" b="0" i="1" smtClean="0">
                        <a:latin typeface="Cambria Math"/>
                      </a:rPr>
                      <m:t>=</m:t>
                    </m:r>
                    <m:nary>
                      <m:naryPr>
                        <m:ctrlPr>
                          <a:rPr lang="en-IN" sz="2400" b="0" i="1" smtClean="0">
                            <a:latin typeface="Cambria Math" panose="02040503050406030204" pitchFamily="18" charset="0"/>
                          </a:rPr>
                        </m:ctrlPr>
                      </m:naryPr>
                      <m:sub>
                        <m:r>
                          <m:rPr>
                            <m:brk m:alnAt="23"/>
                          </m:rPr>
                          <a:rPr lang="en-IN" sz="2400" b="0" i="1" smtClean="0">
                            <a:latin typeface="Cambria Math"/>
                          </a:rPr>
                          <m:t>𝑎</m:t>
                        </m:r>
                      </m:sub>
                      <m:sup>
                        <m:r>
                          <a:rPr lang="en-IN" sz="2400" b="0" i="1" smtClean="0">
                            <a:latin typeface="Cambria Math"/>
                          </a:rPr>
                          <m:t>𝑏</m:t>
                        </m:r>
                      </m:sup>
                      <m:e>
                        <m:r>
                          <a:rPr lang="en-IN" sz="2400" b="0" i="1" smtClean="0">
                            <a:latin typeface="Cambria Math"/>
                          </a:rPr>
                          <m:t>𝑓</m:t>
                        </m:r>
                        <m:d>
                          <m:dPr>
                            <m:ctrlPr>
                              <a:rPr lang="en-IN" sz="2400" b="0" i="1" smtClean="0">
                                <a:latin typeface="Cambria Math" panose="02040503050406030204" pitchFamily="18" charset="0"/>
                              </a:rPr>
                            </m:ctrlPr>
                          </m:dPr>
                          <m:e>
                            <m:r>
                              <a:rPr lang="en-IN" sz="2400" b="0" i="1" smtClean="0">
                                <a:latin typeface="Cambria Math"/>
                              </a:rPr>
                              <m:t>𝑥</m:t>
                            </m:r>
                          </m:e>
                        </m:d>
                        <m:r>
                          <a:rPr lang="en-IN" sz="2400" b="0" i="1" smtClean="0">
                            <a:latin typeface="Cambria Math"/>
                          </a:rPr>
                          <m:t>𝑑𝑥</m:t>
                        </m:r>
                      </m:e>
                    </m:nary>
                  </m:oMath>
                </a14:m>
                <a:endParaRPr lang="en-IN" sz="2400" dirty="0"/>
              </a:p>
              <a:p>
                <a:pPr algn="ctr"/>
                <a:endParaRPr lang="en-IN" sz="2400" dirty="0"/>
              </a:p>
              <a:p>
                <a:pPr algn="ct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09" t="-2121"/>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Arrow Connector 5"/>
          <p:cNvCxnSpPr/>
          <p:nvPr/>
        </p:nvCxnSpPr>
        <p:spPr>
          <a:xfrm flipV="1">
            <a:off x="4275786" y="5177307"/>
            <a:ext cx="3400022" cy="128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546243" y="3490175"/>
            <a:ext cx="25757" cy="19447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86400" y="3618963"/>
            <a:ext cx="25758" cy="1571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78967" y="3603936"/>
            <a:ext cx="25758" cy="1571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20789112">
            <a:off x="5190186" y="3786389"/>
            <a:ext cx="1841679" cy="667553"/>
          </a:xfrm>
          <a:prstGeom prst="arc">
            <a:avLst>
              <a:gd name="adj1" fmla="val 10915467"/>
              <a:gd name="adj2" fmla="val 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TextBox 12"/>
          <p:cNvSpPr txBox="1"/>
          <p:nvPr/>
        </p:nvSpPr>
        <p:spPr>
          <a:xfrm>
            <a:off x="5370491" y="5306095"/>
            <a:ext cx="476518" cy="369332"/>
          </a:xfrm>
          <a:prstGeom prst="rect">
            <a:avLst/>
          </a:prstGeom>
          <a:noFill/>
        </p:spPr>
        <p:txBody>
          <a:bodyPr wrap="square" rtlCol="0">
            <a:spAutoFit/>
          </a:bodyPr>
          <a:lstStyle/>
          <a:p>
            <a:r>
              <a:rPr lang="en-IN" dirty="0"/>
              <a:t>a</a:t>
            </a:r>
          </a:p>
        </p:txBody>
      </p:sp>
      <p:sp>
        <p:nvSpPr>
          <p:cNvPr id="15" name="TextBox 14"/>
          <p:cNvSpPr txBox="1"/>
          <p:nvPr/>
        </p:nvSpPr>
        <p:spPr>
          <a:xfrm>
            <a:off x="6475937" y="5329705"/>
            <a:ext cx="476518" cy="369332"/>
          </a:xfrm>
          <a:prstGeom prst="rect">
            <a:avLst/>
          </a:prstGeom>
          <a:noFill/>
        </p:spPr>
        <p:txBody>
          <a:bodyPr wrap="square" rtlCol="0">
            <a:spAutoFit/>
          </a:bodyPr>
          <a:lstStyle/>
          <a:p>
            <a:r>
              <a:rPr lang="en-IN" dirty="0"/>
              <a:t>b</a:t>
            </a:r>
          </a:p>
        </p:txBody>
      </p:sp>
      <p:sp>
        <p:nvSpPr>
          <p:cNvPr id="16" name="TextBox 15"/>
          <p:cNvSpPr txBox="1"/>
          <p:nvPr/>
        </p:nvSpPr>
        <p:spPr>
          <a:xfrm>
            <a:off x="7830380" y="4971241"/>
            <a:ext cx="991648" cy="369332"/>
          </a:xfrm>
          <a:prstGeom prst="rect">
            <a:avLst/>
          </a:prstGeom>
          <a:noFill/>
        </p:spPr>
        <p:txBody>
          <a:bodyPr wrap="square" rtlCol="0">
            <a:spAutoFit/>
          </a:bodyPr>
          <a:lstStyle/>
          <a:p>
            <a:r>
              <a:rPr lang="en-IN" dirty="0"/>
              <a:t>X-axis</a:t>
            </a:r>
          </a:p>
        </p:txBody>
      </p:sp>
      <p:sp>
        <p:nvSpPr>
          <p:cNvPr id="17" name="TextBox 16"/>
          <p:cNvSpPr txBox="1"/>
          <p:nvPr/>
        </p:nvSpPr>
        <p:spPr>
          <a:xfrm>
            <a:off x="3578163" y="3475129"/>
            <a:ext cx="865050" cy="369332"/>
          </a:xfrm>
          <a:prstGeom prst="rect">
            <a:avLst/>
          </a:prstGeom>
          <a:noFill/>
        </p:spPr>
        <p:txBody>
          <a:bodyPr wrap="square" rtlCol="0">
            <a:spAutoFit/>
          </a:bodyPr>
          <a:lstStyle/>
          <a:p>
            <a:r>
              <a:rPr lang="en-IN" dirty="0"/>
              <a:t>Y-axis</a:t>
            </a:r>
          </a:p>
        </p:txBody>
      </p:sp>
      <p:sp>
        <p:nvSpPr>
          <p:cNvPr id="18" name="TextBox 17"/>
          <p:cNvSpPr txBox="1"/>
          <p:nvPr/>
        </p:nvSpPr>
        <p:spPr>
          <a:xfrm>
            <a:off x="7377467" y="3462250"/>
            <a:ext cx="991648" cy="369332"/>
          </a:xfrm>
          <a:prstGeom prst="rect">
            <a:avLst/>
          </a:prstGeom>
          <a:noFill/>
        </p:spPr>
        <p:txBody>
          <a:bodyPr wrap="square" rtlCol="0">
            <a:spAutoFit/>
          </a:bodyPr>
          <a:lstStyle/>
          <a:p>
            <a:r>
              <a:rPr lang="en-IN" dirty="0"/>
              <a:t>y=f(x)</a:t>
            </a:r>
          </a:p>
        </p:txBody>
      </p:sp>
      <p:sp>
        <p:nvSpPr>
          <p:cNvPr id="19" name="Arc 18"/>
          <p:cNvSpPr/>
          <p:nvPr/>
        </p:nvSpPr>
        <p:spPr>
          <a:xfrm rot="1201997" flipH="1">
            <a:off x="6761414" y="3500887"/>
            <a:ext cx="1326522" cy="914418"/>
          </a:xfrm>
          <a:prstGeom prst="arc">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1" name="Straight Connector 20"/>
          <p:cNvCxnSpPr/>
          <p:nvPr/>
        </p:nvCxnSpPr>
        <p:spPr>
          <a:xfrm flipV="1">
            <a:off x="5512158" y="3659795"/>
            <a:ext cx="1092567" cy="1517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499279" y="3901243"/>
            <a:ext cx="240405" cy="3380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512158" y="3846537"/>
            <a:ext cx="377778" cy="5269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12158" y="3773558"/>
            <a:ext cx="538770" cy="740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12158" y="3760679"/>
            <a:ext cx="648237" cy="916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512158" y="3760679"/>
            <a:ext cx="773809" cy="1041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12158" y="3719895"/>
            <a:ext cx="924061" cy="1251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664558" y="3901243"/>
            <a:ext cx="914409" cy="126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789052" y="4116996"/>
            <a:ext cx="789915" cy="1073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899062" y="4239314"/>
            <a:ext cx="692784" cy="950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050928" y="4417510"/>
            <a:ext cx="528039" cy="7597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160395" y="4570951"/>
            <a:ext cx="431451" cy="6192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436219" y="4950329"/>
            <a:ext cx="142748" cy="211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314947" y="4801681"/>
            <a:ext cx="264020" cy="388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507593" y="5043183"/>
            <a:ext cx="97132" cy="119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9" y="3462392"/>
            <a:ext cx="6465194" cy="2564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162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Distributions (Contd.)</a:t>
            </a:r>
            <a:endParaRPr lang="en-IN" dirty="0"/>
          </a:p>
        </p:txBody>
      </p:sp>
      <p:sp>
        <p:nvSpPr>
          <p:cNvPr id="3" name="Content Placeholder 2"/>
          <p:cNvSpPr>
            <a:spLocks noGrp="1"/>
          </p:cNvSpPr>
          <p:nvPr>
            <p:ph idx="1"/>
          </p:nvPr>
        </p:nvSpPr>
        <p:spPr/>
        <p:txBody>
          <a:bodyPr/>
          <a:lstStyle/>
          <a:p>
            <a:pPr marL="566928" indent="-457200">
              <a:spcAft>
                <a:spcPts val="0"/>
              </a:spcAft>
              <a:buSzPct val="150000"/>
              <a:buFont typeface="Arial" panose="020B0604020202020204" pitchFamily="34" charset="0"/>
              <a:buChar char="•"/>
              <a:defRPr/>
            </a:pPr>
            <a:r>
              <a:rPr lang="en-US" sz="2800" dirty="0"/>
              <a:t>A </a:t>
            </a:r>
            <a:r>
              <a:rPr lang="en-US" sz="2800" b="1" dirty="0"/>
              <a:t>probability density function </a:t>
            </a:r>
            <a:r>
              <a:rPr lang="en-US" sz="2800" dirty="0"/>
              <a:t>is a mathematical function that characterizes a continuous random variable</a:t>
            </a:r>
          </a:p>
          <a:p>
            <a:pPr marL="365760" indent="-256032">
              <a:spcAft>
                <a:spcPts val="0"/>
              </a:spcAft>
              <a:buSzPct val="150000"/>
              <a:buFont typeface="Wingdings 3"/>
              <a:buChar char=""/>
              <a:defRPr/>
            </a:pPr>
            <a:endParaRPr lang="en-US"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BA2-Figure-5.13-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042" y="2722371"/>
            <a:ext cx="8796270" cy="3456384"/>
          </a:xfrm>
          <a:prstGeom prst="rect">
            <a:avLst/>
          </a:prstGeom>
        </p:spPr>
      </p:pic>
    </p:spTree>
    <p:extLst>
      <p:ext uri="{BB962C8B-B14F-4D97-AF65-F5344CB8AC3E}">
        <p14:creationId xmlns:p14="http://schemas.microsoft.com/office/powerpoint/2010/main" val="341972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Distributions (contd.)</a:t>
            </a:r>
            <a:endParaRPr lang="en-IN" dirty="0"/>
          </a:p>
        </p:txBody>
      </p:sp>
      <p:sp>
        <p:nvSpPr>
          <p:cNvPr id="3" name="Content Placeholder 2"/>
          <p:cNvSpPr>
            <a:spLocks noGrp="1"/>
          </p:cNvSpPr>
          <p:nvPr>
            <p:ph idx="1"/>
          </p:nvPr>
        </p:nvSpPr>
        <p:spPr/>
        <p:txBody>
          <a:bodyPr/>
          <a:lstStyle/>
          <a:p>
            <a:pPr marL="109728" indent="0">
              <a:spcAft>
                <a:spcPts val="0"/>
              </a:spcAft>
              <a:buNone/>
              <a:defRPr/>
            </a:pPr>
            <a:r>
              <a:rPr lang="en-US" sz="2800" dirty="0"/>
              <a:t>Properties</a:t>
            </a:r>
          </a:p>
          <a:p>
            <a:pPr marL="708216" lvl="1" indent="-342900">
              <a:spcAft>
                <a:spcPts val="0"/>
              </a:spcAft>
              <a:buSzPct val="150000"/>
              <a:buFont typeface="Arial" panose="020B0604020202020204" pitchFamily="34" charset="0"/>
              <a:buChar char="•"/>
              <a:defRPr/>
            </a:pPr>
            <a:r>
              <a:rPr lang="en-US" sz="2800" i="1" dirty="0"/>
              <a:t>f(x)</a:t>
            </a:r>
            <a:r>
              <a:rPr lang="en-US" sz="2800" dirty="0"/>
              <a:t> </a:t>
            </a:r>
            <a:r>
              <a:rPr lang="en-US" sz="2800" dirty="0">
                <a:latin typeface="Cambria Math"/>
                <a:ea typeface="Cambria Math"/>
              </a:rPr>
              <a:t>≥ </a:t>
            </a:r>
            <a:r>
              <a:rPr lang="en-US" sz="2800" dirty="0"/>
              <a:t>0 for all values of </a:t>
            </a:r>
            <a:r>
              <a:rPr lang="en-US" sz="2800" i="1" dirty="0"/>
              <a:t>x</a:t>
            </a:r>
          </a:p>
          <a:p>
            <a:pPr marL="708216" lvl="1" indent="-342900">
              <a:spcAft>
                <a:spcPts val="0"/>
              </a:spcAft>
              <a:buSzPct val="150000"/>
              <a:buFont typeface="Arial" panose="020B0604020202020204" pitchFamily="34" charset="0"/>
              <a:buChar char="•"/>
              <a:defRPr/>
            </a:pPr>
            <a:r>
              <a:rPr lang="en-US" sz="2800" dirty="0"/>
              <a:t>Total area under the density function equals 1.</a:t>
            </a:r>
          </a:p>
          <a:p>
            <a:pPr marL="708216" lvl="1" indent="-342900">
              <a:spcAft>
                <a:spcPts val="0"/>
              </a:spcAft>
              <a:buSzPct val="150000"/>
              <a:buFont typeface="Arial" panose="020B0604020202020204" pitchFamily="34" charset="0"/>
              <a:buChar char="•"/>
              <a:defRPr/>
            </a:pPr>
            <a:r>
              <a:rPr lang="en-US" sz="2800" i="1" dirty="0"/>
              <a:t>P(X = x) </a:t>
            </a:r>
            <a:r>
              <a:rPr lang="en-US" sz="2800" dirty="0"/>
              <a:t>= 0</a:t>
            </a:r>
          </a:p>
          <a:p>
            <a:pPr marL="708216" lvl="1" indent="-342900">
              <a:spcAft>
                <a:spcPts val="0"/>
              </a:spcAft>
              <a:buSzPct val="150000"/>
              <a:buFont typeface="Arial" panose="020B0604020202020204" pitchFamily="34" charset="0"/>
              <a:buChar char="•"/>
              <a:defRPr/>
            </a:pPr>
            <a:r>
              <a:rPr lang="en-US" sz="2800" dirty="0"/>
              <a:t>Probabilities are only defined over intervals.</a:t>
            </a:r>
          </a:p>
          <a:p>
            <a:pPr marL="708216" lvl="1" indent="-342900">
              <a:spcAft>
                <a:spcPts val="0"/>
              </a:spcAft>
              <a:buSzPct val="150000"/>
              <a:buFont typeface="Arial" panose="020B0604020202020204" pitchFamily="34" charset="0"/>
              <a:buChar char="•"/>
              <a:defRPr/>
            </a:pPr>
            <a:r>
              <a:rPr lang="en-US" sz="2800" i="1" dirty="0"/>
              <a:t>P(a </a:t>
            </a:r>
            <a:r>
              <a:rPr lang="en-US" sz="2800" i="1" dirty="0">
                <a:latin typeface="Cambria Math"/>
                <a:ea typeface="Cambria Math"/>
              </a:rPr>
              <a:t>≤ </a:t>
            </a:r>
            <a:r>
              <a:rPr lang="en-US" sz="2800" i="1" dirty="0"/>
              <a:t>X</a:t>
            </a:r>
            <a:r>
              <a:rPr lang="en-US" sz="2800" i="1" dirty="0">
                <a:latin typeface="Cambria Math"/>
                <a:ea typeface="Cambria Math"/>
              </a:rPr>
              <a:t> ≤ </a:t>
            </a:r>
            <a:r>
              <a:rPr lang="en-US" sz="2800" i="1" dirty="0"/>
              <a:t>b) </a:t>
            </a:r>
            <a:r>
              <a:rPr lang="en-US" sz="2800" dirty="0"/>
              <a:t>is the area under the density function between </a:t>
            </a:r>
            <a:r>
              <a:rPr lang="en-US" sz="2800" i="1" dirty="0"/>
              <a:t>a</a:t>
            </a:r>
            <a:r>
              <a:rPr lang="en-US" sz="2800" dirty="0"/>
              <a:t> and </a:t>
            </a:r>
            <a:r>
              <a:rPr lang="en-US" sz="2800" i="1" dirty="0"/>
              <a:t>b</a:t>
            </a:r>
            <a:r>
              <a:rPr lang="en-US" sz="2800" dirty="0"/>
              <a:t>.</a:t>
            </a:r>
          </a:p>
          <a:p>
            <a:pPr marL="708216" lvl="1" indent="-342900">
              <a:spcAft>
                <a:spcPts val="0"/>
              </a:spcAft>
              <a:buFont typeface="Arial" panose="020B0604020202020204" pitchFamily="34" charset="0"/>
              <a:buChar char="•"/>
              <a:defRPr/>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p:cNvPicPr>
            <a:picLocks noChangeAspect="1"/>
          </p:cNvPicPr>
          <p:nvPr/>
        </p:nvPicPr>
        <p:blipFill rotWithShape="1">
          <a:blip r:embed="rId2"/>
          <a:srcRect r="10051"/>
          <a:stretch/>
        </p:blipFill>
        <p:spPr>
          <a:xfrm>
            <a:off x="2322911" y="4875570"/>
            <a:ext cx="8224895" cy="672000"/>
          </a:xfrm>
          <a:prstGeom prst="rect">
            <a:avLst/>
          </a:prstGeom>
        </p:spPr>
      </p:pic>
    </p:spTree>
    <p:extLst>
      <p:ext uri="{BB962C8B-B14F-4D97-AF65-F5344CB8AC3E}">
        <p14:creationId xmlns:p14="http://schemas.microsoft.com/office/powerpoint/2010/main" val="1576014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Cumulative Distribution Function</a:t>
            </a:r>
            <a:endParaRPr lang="en-IN" dirty="0"/>
          </a:p>
        </p:txBody>
      </p:sp>
      <p:sp>
        <p:nvSpPr>
          <p:cNvPr id="3" name="Content Placeholder 2"/>
          <p:cNvSpPr>
            <a:spLocks noGrp="1"/>
          </p:cNvSpPr>
          <p:nvPr>
            <p:ph idx="1"/>
          </p:nvPr>
        </p:nvSpPr>
        <p:spPr/>
        <p:txBody>
          <a:bodyPr/>
          <a:lstStyle/>
          <a:p>
            <a:pPr marL="0" indent="0">
              <a:buNone/>
            </a:pPr>
            <a:endParaRPr lang="en-US" sz="3600" dirty="0"/>
          </a:p>
          <a:p>
            <a:pPr marL="0" indent="0">
              <a:buNone/>
            </a:pPr>
            <a:r>
              <a:rPr lang="en-US" sz="3600" dirty="0"/>
              <a:t>A </a:t>
            </a:r>
            <a:r>
              <a:rPr lang="en-US" sz="3600" u="sng" dirty="0"/>
              <a:t>cumulative distribution function</a:t>
            </a:r>
            <a:r>
              <a:rPr lang="en-US" sz="3600" dirty="0"/>
              <a:t>, </a:t>
            </a:r>
            <a:r>
              <a:rPr lang="en-US" sz="3600" i="1" dirty="0"/>
              <a:t>F(a)</a:t>
            </a:r>
            <a:r>
              <a:rPr lang="en-US" sz="3600" dirty="0"/>
              <a:t>, specifies the probability that the random variable </a:t>
            </a:r>
            <a:r>
              <a:rPr lang="en-US" sz="3600" i="1" dirty="0"/>
              <a:t>X</a:t>
            </a:r>
            <a:r>
              <a:rPr lang="en-US" sz="3600" dirty="0"/>
              <a:t>  assumes a value less than or equal to  a specified value, </a:t>
            </a:r>
            <a:r>
              <a:rPr lang="en-US" sz="3600" i="1" dirty="0"/>
              <a:t>x</a:t>
            </a:r>
            <a:r>
              <a:rPr lang="en-US" sz="3600" dirty="0"/>
              <a:t>; that is,</a:t>
            </a:r>
          </a:p>
          <a:p>
            <a:pPr marL="0" indent="0">
              <a:buNone/>
            </a:pPr>
            <a:r>
              <a:rPr lang="en-US" sz="3600" i="1" dirty="0"/>
              <a:t>                                  </a:t>
            </a:r>
          </a:p>
          <a:p>
            <a:pPr marL="0" indent="0">
              <a:buNone/>
            </a:pPr>
            <a:r>
              <a:rPr lang="en-US" sz="3600" i="1" dirty="0"/>
              <a:t>                                     F(a) = P(X </a:t>
            </a:r>
            <a:r>
              <a:rPr lang="en-US" sz="3600" i="1" dirty="0">
                <a:latin typeface="Cambria Math" charset="0"/>
                <a:ea typeface="Cambria Math" charset="0"/>
                <a:cs typeface="Cambria Math" charset="0"/>
              </a:rPr>
              <a:t>≤ </a:t>
            </a:r>
            <a:r>
              <a:rPr lang="en-US" sz="3600" i="1" dirty="0"/>
              <a:t>a)</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755384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the Cumulative Distribution Function</a:t>
            </a:r>
            <a:endParaRPr lang="en-IN" dirty="0"/>
          </a:p>
        </p:txBody>
      </p:sp>
      <p:sp>
        <p:nvSpPr>
          <p:cNvPr id="3" name="Content Placeholder 2"/>
          <p:cNvSpPr>
            <a:spLocks noGrp="1"/>
          </p:cNvSpPr>
          <p:nvPr>
            <p:ph idx="1"/>
          </p:nvPr>
        </p:nvSpPr>
        <p:spPr/>
        <p:txBody>
          <a:bodyPr/>
          <a:lstStyle/>
          <a:p>
            <a:pPr marL="452628" indent="-342900">
              <a:spcAft>
                <a:spcPts val="0"/>
              </a:spcAft>
              <a:buSzPct val="150000"/>
              <a:buFont typeface="Arial" panose="020B0604020202020204" pitchFamily="34" charset="0"/>
              <a:buChar char="•"/>
              <a:defRPr/>
            </a:pPr>
            <a:r>
              <a:rPr lang="en-US" sz="2400" dirty="0"/>
              <a:t>Probability of rolling a 6 or less = </a:t>
            </a:r>
            <a:r>
              <a:rPr lang="en-US" sz="2400" i="1" dirty="0"/>
              <a:t>F(6)</a:t>
            </a:r>
            <a:r>
              <a:rPr lang="en-US" sz="2400" dirty="0"/>
              <a:t> = 0.1667</a:t>
            </a:r>
          </a:p>
          <a:p>
            <a:pPr marL="452628" indent="-342900">
              <a:spcAft>
                <a:spcPts val="0"/>
              </a:spcAft>
              <a:buSzPct val="150000"/>
              <a:buFont typeface="Arial" panose="020B0604020202020204" pitchFamily="34" charset="0"/>
              <a:buChar char="•"/>
              <a:defRPr/>
            </a:pPr>
            <a:r>
              <a:rPr lang="en-US" sz="2400" dirty="0"/>
              <a:t>Probability of rolling between 4 and 8:</a:t>
            </a:r>
          </a:p>
          <a:p>
            <a:pPr marL="109728" indent="0">
              <a:spcAft>
                <a:spcPts val="0"/>
              </a:spcAft>
              <a:buNone/>
              <a:defRPr/>
            </a:pPr>
            <a:r>
              <a:rPr lang="en-US" sz="2400" dirty="0"/>
              <a:t>  = </a:t>
            </a:r>
            <a:r>
              <a:rPr lang="en-US" sz="2400" i="1" dirty="0"/>
              <a:t>P</a:t>
            </a:r>
            <a:r>
              <a:rPr lang="en-US" sz="2400" dirty="0"/>
              <a:t>(4 ≤ </a:t>
            </a:r>
            <a:r>
              <a:rPr lang="en-US" sz="2400" i="1" dirty="0"/>
              <a:t>X</a:t>
            </a:r>
            <a:r>
              <a:rPr lang="en-US" sz="2400" dirty="0"/>
              <a:t> ≤ 8</a:t>
            </a:r>
            <a:r>
              <a:rPr lang="en-US" sz="2400" dirty="0">
                <a:latin typeface="Cambria Math"/>
                <a:ea typeface="Cambria Math"/>
              </a:rPr>
              <a:t>)</a:t>
            </a:r>
            <a:r>
              <a:rPr lang="en-US" sz="2400" dirty="0"/>
              <a:t> = </a:t>
            </a:r>
            <a:r>
              <a:rPr lang="en-US" sz="2400" i="1" dirty="0"/>
              <a:t>P</a:t>
            </a:r>
            <a:r>
              <a:rPr lang="en-US" sz="2400" dirty="0"/>
              <a:t>(3 &lt; </a:t>
            </a:r>
            <a:r>
              <a:rPr lang="en-US" sz="2400" i="1" dirty="0"/>
              <a:t>X</a:t>
            </a:r>
            <a:r>
              <a:rPr lang="en-US" sz="2400" dirty="0"/>
              <a:t> ≤ 8) = P(X ≤ 8) – P(X ≤ 3)</a:t>
            </a:r>
          </a:p>
          <a:p>
            <a:pPr marL="109728" indent="0">
              <a:spcAft>
                <a:spcPts val="0"/>
              </a:spcAft>
              <a:buNone/>
              <a:defRPr/>
            </a:pPr>
            <a:r>
              <a:rPr lang="en-US" sz="2400" dirty="0"/>
              <a:t>  = 0.7222 – 0.0833 = 0.6389</a:t>
            </a:r>
          </a:p>
          <a:p>
            <a:pPr marL="109728" indent="0">
              <a:spcAft>
                <a:spcPts val="0"/>
              </a:spcAft>
              <a:buNone/>
              <a:defRPr/>
            </a:pPr>
            <a:endParaRPr lang="en-US"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BA2-Figure-5.7-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356" y="2073499"/>
            <a:ext cx="7401592" cy="3799268"/>
          </a:xfrm>
          <a:prstGeom prst="rect">
            <a:avLst/>
          </a:prstGeom>
        </p:spPr>
      </p:pic>
    </p:spTree>
    <p:extLst>
      <p:ext uri="{BB962C8B-B14F-4D97-AF65-F5344CB8AC3E}">
        <p14:creationId xmlns:p14="http://schemas.microsoft.com/office/powerpoint/2010/main" val="369874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Properties of CDF: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IN" i="1" dirty="0"/>
              </a:p>
              <a:p>
                <a:pPr>
                  <a:buFont typeface="Arial" panose="020B0604020202020204" pitchFamily="34" charset="0"/>
                  <a:buChar char="•"/>
                </a:pPr>
                <a14:m>
                  <m:oMath xmlns:m="http://schemas.openxmlformats.org/officeDocument/2006/math">
                    <m:func>
                      <m:funcPr>
                        <m:ctrlPr>
                          <a:rPr lang="en-IN" sz="3200" i="1">
                            <a:latin typeface="Cambria Math" panose="02040503050406030204" pitchFamily="18" charset="0"/>
                          </a:rPr>
                        </m:ctrlPr>
                      </m:funcPr>
                      <m:fName>
                        <m:limLow>
                          <m:limLowPr>
                            <m:ctrlPr>
                              <a:rPr lang="en-IN" sz="3200" i="1">
                                <a:latin typeface="Cambria Math" panose="02040503050406030204" pitchFamily="18" charset="0"/>
                              </a:rPr>
                            </m:ctrlPr>
                          </m:limLowPr>
                          <m:e>
                            <m:r>
                              <m:rPr>
                                <m:sty m:val="p"/>
                              </m:rPr>
                              <a:rPr lang="en-IN" sz="3200">
                                <a:latin typeface="Cambria Math"/>
                              </a:rPr>
                              <m:t>lim</m:t>
                            </m:r>
                          </m:e>
                          <m:lim>
                            <m:r>
                              <a:rPr lang="en-IN" sz="3200" i="1">
                                <a:latin typeface="Cambria Math"/>
                              </a:rPr>
                              <m:t>𝑎</m:t>
                            </m:r>
                            <m:r>
                              <a:rPr lang="en-IN" sz="3200" i="1">
                                <a:latin typeface="Cambria Math"/>
                                <a:ea typeface="Cambria Math"/>
                              </a:rPr>
                              <m:t>→−∞</m:t>
                            </m:r>
                          </m:lim>
                        </m:limLow>
                      </m:fName>
                      <m:e>
                        <m:r>
                          <a:rPr lang="en-IN" sz="3200" i="1">
                            <a:latin typeface="Cambria Math"/>
                          </a:rPr>
                          <m:t>𝐹</m:t>
                        </m:r>
                        <m:d>
                          <m:dPr>
                            <m:ctrlPr>
                              <a:rPr lang="en-IN" sz="3200" i="1">
                                <a:latin typeface="Cambria Math" panose="02040503050406030204" pitchFamily="18" charset="0"/>
                              </a:rPr>
                            </m:ctrlPr>
                          </m:dPr>
                          <m:e>
                            <m:r>
                              <a:rPr lang="en-IN" sz="3200" i="1">
                                <a:latin typeface="Cambria Math"/>
                              </a:rPr>
                              <m:t>𝑎</m:t>
                            </m:r>
                          </m:e>
                        </m:d>
                        <m:r>
                          <a:rPr lang="en-IN" sz="3200" i="1">
                            <a:latin typeface="Cambria Math"/>
                          </a:rPr>
                          <m:t>=0</m:t>
                        </m:r>
                      </m:e>
                    </m:func>
                  </m:oMath>
                </a14:m>
                <a:endParaRPr lang="en-IN" sz="3200" i="1" dirty="0"/>
              </a:p>
              <a:p>
                <a:pPr>
                  <a:buFont typeface="Arial" panose="020B0604020202020204" pitchFamily="34" charset="0"/>
                  <a:buChar char="•"/>
                </a:pPr>
                <a14:m>
                  <m:oMath xmlns:m="http://schemas.openxmlformats.org/officeDocument/2006/math">
                    <m:func>
                      <m:funcPr>
                        <m:ctrlPr>
                          <a:rPr lang="en-IN" sz="3200" i="1">
                            <a:latin typeface="Cambria Math" panose="02040503050406030204" pitchFamily="18" charset="0"/>
                          </a:rPr>
                        </m:ctrlPr>
                      </m:funcPr>
                      <m:fName>
                        <m:limLow>
                          <m:limLowPr>
                            <m:ctrlPr>
                              <a:rPr lang="en-IN" sz="3200" i="1">
                                <a:latin typeface="Cambria Math" panose="02040503050406030204" pitchFamily="18" charset="0"/>
                              </a:rPr>
                            </m:ctrlPr>
                          </m:limLowPr>
                          <m:e>
                            <m:r>
                              <m:rPr>
                                <m:sty m:val="p"/>
                              </m:rPr>
                              <a:rPr lang="en-IN" sz="3200">
                                <a:latin typeface="Cambria Math"/>
                              </a:rPr>
                              <m:t>lim</m:t>
                            </m:r>
                          </m:e>
                          <m:lim>
                            <m:r>
                              <a:rPr lang="en-IN" sz="3200" i="1">
                                <a:latin typeface="Cambria Math"/>
                              </a:rPr>
                              <m:t>𝑎</m:t>
                            </m:r>
                            <m:r>
                              <a:rPr lang="en-IN" sz="3200" i="1">
                                <a:latin typeface="Cambria Math"/>
                                <a:ea typeface="Cambria Math"/>
                              </a:rPr>
                              <m:t>→</m:t>
                            </m:r>
                            <m:r>
                              <a:rPr lang="en-IN" sz="3200" b="0" i="1" smtClean="0">
                                <a:latin typeface="Cambria Math"/>
                                <a:ea typeface="Cambria Math"/>
                              </a:rPr>
                              <m:t>+</m:t>
                            </m:r>
                            <m:r>
                              <a:rPr lang="en-IN" sz="3200" i="1">
                                <a:latin typeface="Cambria Math"/>
                                <a:ea typeface="Cambria Math"/>
                              </a:rPr>
                              <m:t>∞</m:t>
                            </m:r>
                          </m:lim>
                        </m:limLow>
                      </m:fName>
                      <m:e>
                        <m:r>
                          <a:rPr lang="en-IN" sz="3200" i="1">
                            <a:latin typeface="Cambria Math"/>
                          </a:rPr>
                          <m:t>𝐹</m:t>
                        </m:r>
                        <m:d>
                          <m:dPr>
                            <m:ctrlPr>
                              <a:rPr lang="en-IN" sz="3200" i="1">
                                <a:latin typeface="Cambria Math" panose="02040503050406030204" pitchFamily="18" charset="0"/>
                              </a:rPr>
                            </m:ctrlPr>
                          </m:dPr>
                          <m:e>
                            <m:r>
                              <a:rPr lang="en-IN" sz="3200" i="1">
                                <a:latin typeface="Cambria Math"/>
                              </a:rPr>
                              <m:t>𝑎</m:t>
                            </m:r>
                          </m:e>
                        </m:d>
                        <m:r>
                          <a:rPr lang="en-IN" sz="3200" i="1">
                            <a:latin typeface="Cambria Math"/>
                          </a:rPr>
                          <m:t>=</m:t>
                        </m:r>
                        <m:r>
                          <a:rPr lang="en-IN" sz="3200" b="0" i="1" smtClean="0">
                            <a:latin typeface="Cambria Math"/>
                          </a:rPr>
                          <m:t>1</m:t>
                        </m:r>
                      </m:e>
                    </m:func>
                  </m:oMath>
                </a14:m>
                <a:endParaRPr lang="en-IN" sz="3200" i="1" dirty="0"/>
              </a:p>
              <a:p>
                <a:pPr>
                  <a:buFont typeface="Arial" panose="020B0604020202020204" pitchFamily="34" charset="0"/>
                  <a:buChar char="•"/>
                </a:pPr>
                <a:r>
                  <a:rPr lang="en-IN" sz="3200" dirty="0"/>
                  <a:t>F is non-decreasing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242"/>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5133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IN" sz="4800" dirty="0"/>
              <a:t>Measures of Random Variables</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7" name="Straight Connector 6"/>
          <p:cNvCxnSpPr/>
          <p:nvPr/>
        </p:nvCxnSpPr>
        <p:spPr>
          <a:xfrm flipV="1">
            <a:off x="1277586" y="2923496"/>
            <a:ext cx="9849762" cy="6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892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IN" sz="5400" dirty="0"/>
              <a:t>Expectation &amp; Variance</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flipV="1">
            <a:off x="1210612" y="2871983"/>
            <a:ext cx="9942490" cy="12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279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 of a Discrete Random Variable</a:t>
            </a:r>
            <a:endParaRPr lang="en-IN" dirty="0"/>
          </a:p>
        </p:txBody>
      </p:sp>
      <p:sp>
        <p:nvSpPr>
          <p:cNvPr id="3" name="Content Placeholder 2"/>
          <p:cNvSpPr>
            <a:spLocks noGrp="1"/>
          </p:cNvSpPr>
          <p:nvPr>
            <p:ph idx="1"/>
          </p:nvPr>
        </p:nvSpPr>
        <p:spPr/>
        <p:txBody>
          <a:bodyPr>
            <a:normAutofit/>
          </a:bodyPr>
          <a:lstStyle/>
          <a:p>
            <a:pPr>
              <a:buSzPct val="150000"/>
              <a:buFont typeface="Arial" panose="020B0604020202020204" pitchFamily="34" charset="0"/>
              <a:buChar char="•"/>
            </a:pPr>
            <a:r>
              <a:rPr lang="en-US" sz="2800" dirty="0"/>
              <a:t>The expected value  of a random variable corresponds to the notion of the mean, or average, for a sample. </a:t>
            </a:r>
          </a:p>
          <a:p>
            <a:pPr>
              <a:buSzPct val="150000"/>
              <a:buFont typeface="Arial" panose="020B0604020202020204" pitchFamily="34" charset="0"/>
              <a:buChar char="•"/>
            </a:pPr>
            <a:r>
              <a:rPr lang="en-US" sz="2800" dirty="0"/>
              <a:t>For a discrete random variable </a:t>
            </a:r>
            <a:r>
              <a:rPr lang="en-US" sz="2800" i="1" dirty="0"/>
              <a:t>X</a:t>
            </a:r>
            <a:r>
              <a:rPr lang="en-US" sz="2800" dirty="0"/>
              <a:t>, the expected value, denoted </a:t>
            </a:r>
            <a:r>
              <a:rPr lang="en-US" sz="2800" i="1" dirty="0"/>
              <a:t>E[X]</a:t>
            </a:r>
            <a:r>
              <a:rPr lang="en-US" sz="2800" dirty="0"/>
              <a:t>, is the weighted average of all possible outcomes, where the weights are the probabilities:</a:t>
            </a:r>
          </a:p>
          <a:p>
            <a:pPr>
              <a:buFont typeface="Arial" panose="020B0604020202020204" pitchFamily="34" charset="0"/>
              <a:buChar char="•"/>
            </a:pPr>
            <a:endParaRPr lang="en-US" sz="2800" dirty="0"/>
          </a:p>
          <a:p>
            <a:pPr>
              <a:buFont typeface="Arial" panose="020B0604020202020204" pitchFamily="34" charset="0"/>
              <a:buChar char="•"/>
            </a:pPr>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p:cNvPicPr>
            <a:picLocks noChangeAspect="1"/>
          </p:cNvPicPr>
          <p:nvPr/>
        </p:nvPicPr>
        <p:blipFill rotWithShape="1">
          <a:blip r:embed="rId2"/>
          <a:srcRect r="11648"/>
          <a:stretch/>
        </p:blipFill>
        <p:spPr>
          <a:xfrm>
            <a:off x="4675486" y="4511467"/>
            <a:ext cx="6451879" cy="1143000"/>
          </a:xfrm>
          <a:prstGeom prst="rect">
            <a:avLst/>
          </a:prstGeom>
        </p:spPr>
      </p:pic>
    </p:spTree>
    <p:extLst>
      <p:ext uri="{BB962C8B-B14F-4D97-AF65-F5344CB8AC3E}">
        <p14:creationId xmlns:p14="http://schemas.microsoft.com/office/powerpoint/2010/main" val="1551023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AF12-B7EF-4981-B83A-72D1939DED51}"/>
              </a:ext>
            </a:extLst>
          </p:cNvPr>
          <p:cNvSpPr>
            <a:spLocks noGrp="1"/>
          </p:cNvSpPr>
          <p:nvPr>
            <p:ph type="title"/>
          </p:nvPr>
        </p:nvSpPr>
        <p:spPr>
          <a:xfrm>
            <a:off x="1066800" y="2576865"/>
            <a:ext cx="10058400" cy="1704270"/>
          </a:xfrm>
        </p:spPr>
        <p:txBody>
          <a:bodyPr>
            <a:noAutofit/>
          </a:bodyPr>
          <a:lstStyle/>
          <a:p>
            <a:pPr algn="ctr"/>
            <a:r>
              <a:rPr lang="en-IN" sz="5400" dirty="0"/>
              <a:t>DATA  ANALYTICS </a:t>
            </a:r>
            <a:br>
              <a:rPr lang="en-IN" sz="5400" dirty="0"/>
            </a:br>
            <a:r>
              <a:rPr lang="en-IN" sz="5400" dirty="0"/>
              <a:t>AND </a:t>
            </a:r>
            <a:br>
              <a:rPr lang="en-IN" sz="5400" dirty="0"/>
            </a:br>
            <a:r>
              <a:rPr lang="en-IN" sz="5400" dirty="0"/>
              <a:t>BUSINESS INTELLIGENCE</a:t>
            </a:r>
          </a:p>
        </p:txBody>
      </p:sp>
      <p:sp>
        <p:nvSpPr>
          <p:cNvPr id="4" name="Footer Placeholder 3">
            <a:extLst>
              <a:ext uri="{FF2B5EF4-FFF2-40B4-BE49-F238E27FC236}">
                <a16:creationId xmlns:a16="http://schemas.microsoft.com/office/drawing/2014/main" id="{0E6B9F59-BE75-466F-B5B7-8ABCE5782D87}"/>
              </a:ext>
            </a:extLst>
          </p:cNvPr>
          <p:cNvSpPr>
            <a:spLocks noGrp="1"/>
          </p:cNvSpPr>
          <p:nvPr>
            <p:ph type="ftr" sz="quarter" idx="11"/>
          </p:nvPr>
        </p:nvSpPr>
        <p:spPr/>
        <p:txBody>
          <a:bodyPr/>
          <a:lstStyle/>
          <a:p>
            <a:r>
              <a:rPr lang="en-US"/>
              <a:t>Dr. Sameer Anand, SSCBS, DU</a:t>
            </a:r>
            <a:endParaRPr lang="en-US" dirty="0"/>
          </a:p>
        </p:txBody>
      </p:sp>
      <p:cxnSp>
        <p:nvCxnSpPr>
          <p:cNvPr id="6" name="Straight Connector 5">
            <a:extLst>
              <a:ext uri="{FF2B5EF4-FFF2-40B4-BE49-F238E27FC236}">
                <a16:creationId xmlns:a16="http://schemas.microsoft.com/office/drawing/2014/main" id="{84D6DF79-46DB-4520-A871-6C0B4E68A135}"/>
              </a:ext>
            </a:extLst>
          </p:cNvPr>
          <p:cNvCxnSpPr/>
          <p:nvPr/>
        </p:nvCxnSpPr>
        <p:spPr>
          <a:xfrm>
            <a:off x="1146699" y="4572000"/>
            <a:ext cx="100584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6959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the Expected Value</a:t>
            </a:r>
            <a:endParaRPr lang="en-IN" dirty="0"/>
          </a:p>
        </p:txBody>
      </p:sp>
      <p:sp>
        <p:nvSpPr>
          <p:cNvPr id="3" name="Content Placeholder 2"/>
          <p:cNvSpPr>
            <a:spLocks noGrp="1"/>
          </p:cNvSpPr>
          <p:nvPr>
            <p:ph idx="1"/>
          </p:nvPr>
        </p:nvSpPr>
        <p:spPr/>
        <p:txBody>
          <a:bodyPr/>
          <a:lstStyle/>
          <a:p>
            <a:r>
              <a:rPr lang="en-US" sz="2800" dirty="0"/>
              <a:t>Rolling two dice</a:t>
            </a:r>
          </a:p>
          <a:p>
            <a:pPr lvl="1"/>
            <a:r>
              <a:rPr lang="en-US" sz="2800" i="1" dirty="0"/>
              <a:t>E[X] </a:t>
            </a:r>
            <a:r>
              <a:rPr lang="en-US" sz="2800" dirty="0"/>
              <a:t>= 2(0.0278) + 3(0.0556) + 4(0.0833) + 5(0.1111) + 6(0.1389) + 7(0.1667) + 8(0.1389) + 9(0.1111) + 10(0.0833) + 11(0.0556) + 12(0.0278) = 7</a:t>
            </a:r>
          </a:p>
          <a:p>
            <a:pPr lvl="1"/>
            <a:endParaRPr 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BA2-Figure-5.8-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3111" y="3140967"/>
            <a:ext cx="3096344" cy="3188315"/>
          </a:xfrm>
          <a:prstGeom prst="rect">
            <a:avLst/>
          </a:prstGeom>
        </p:spPr>
      </p:pic>
    </p:spTree>
    <p:extLst>
      <p:ext uri="{BB962C8B-B14F-4D97-AF65-F5344CB8AC3E}">
        <p14:creationId xmlns:p14="http://schemas.microsoft.com/office/powerpoint/2010/main" val="2190059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Expected Value on Television</a:t>
            </a:r>
            <a:endParaRPr lang="en-IN" dirty="0"/>
          </a:p>
        </p:txBody>
      </p:sp>
      <p:sp>
        <p:nvSpPr>
          <p:cNvPr id="3" name="Content Placeholder 2"/>
          <p:cNvSpPr>
            <a:spLocks noGrp="1"/>
          </p:cNvSpPr>
          <p:nvPr>
            <p:ph idx="1"/>
          </p:nvPr>
        </p:nvSpPr>
        <p:spPr/>
        <p:txBody>
          <a:bodyPr>
            <a:normAutofit fontScale="85000" lnSpcReduction="20000"/>
          </a:bodyPr>
          <a:lstStyle/>
          <a:p>
            <a:pPr marL="109728" indent="0">
              <a:spcAft>
                <a:spcPts val="0"/>
              </a:spcAft>
              <a:buNone/>
              <a:defRPr/>
            </a:pPr>
            <a:r>
              <a:rPr lang="en-US" sz="3000" b="1" i="1" u="sng" dirty="0"/>
              <a:t>The Apprentice</a:t>
            </a:r>
            <a:r>
              <a:rPr lang="en-US" sz="3000" b="1" u="sng" dirty="0"/>
              <a:t> </a:t>
            </a:r>
          </a:p>
          <a:p>
            <a:pPr algn="just">
              <a:buSzPct val="150000"/>
              <a:buFont typeface="Arial" panose="020B0604020202020204" pitchFamily="34" charset="0"/>
              <a:buChar char="•"/>
            </a:pPr>
            <a:r>
              <a:rPr lang="en-US" sz="3000" dirty="0"/>
              <a:t>Teams were required to select an artist (mainstream or avant-garde) and sell their art for the most money possible. A back-of-the-envelope expected value calculation would have easily predicted the winner.</a:t>
            </a:r>
          </a:p>
          <a:p>
            <a:pPr marL="109728" indent="0">
              <a:spcAft>
                <a:spcPts val="0"/>
              </a:spcAft>
              <a:buSzPct val="150000"/>
              <a:buNone/>
              <a:defRPr/>
            </a:pPr>
            <a:r>
              <a:rPr lang="en-US" sz="3000" b="1" i="1" u="sng" dirty="0"/>
              <a:t>Deal or No Deal</a:t>
            </a:r>
            <a:endParaRPr lang="en-US" sz="3000" b="1" u="sng" dirty="0"/>
          </a:p>
          <a:p>
            <a:pPr marL="452628" indent="-342900" algn="just">
              <a:spcAft>
                <a:spcPts val="0"/>
              </a:spcAft>
              <a:buSzPct val="150000"/>
              <a:buFont typeface="Arial" panose="020B0604020202020204" pitchFamily="34" charset="0"/>
              <a:buChar char="•"/>
              <a:defRPr/>
            </a:pPr>
            <a:r>
              <a:rPr lang="en-US" sz="3000" dirty="0"/>
              <a:t>Contestant had 5 briefcases left with $100, $400, $1000, $50,000 or $300,000 in them.</a:t>
            </a:r>
          </a:p>
          <a:p>
            <a:pPr marL="452628" indent="-342900" algn="just">
              <a:spcAft>
                <a:spcPts val="0"/>
              </a:spcAft>
              <a:buSzPct val="150000"/>
              <a:buFont typeface="Arial" panose="020B0604020202020204" pitchFamily="34" charset="0"/>
              <a:buChar char="•"/>
              <a:defRPr/>
            </a:pPr>
            <a:r>
              <a:rPr lang="en-US" sz="3000" dirty="0"/>
              <a:t>Expected value of briefcases is $70,300.</a:t>
            </a:r>
          </a:p>
          <a:p>
            <a:pPr marL="452628" indent="-342900" algn="just">
              <a:spcAft>
                <a:spcPts val="0"/>
              </a:spcAft>
              <a:buSzPct val="150000"/>
              <a:buFont typeface="Arial" panose="020B0604020202020204" pitchFamily="34" charset="0"/>
              <a:buChar char="•"/>
              <a:defRPr/>
            </a:pPr>
            <a:r>
              <a:rPr lang="en-US" sz="3000" dirty="0"/>
              <a:t>Banker offered contestant $80,000 to quit, which was higher than the expected value.  The probability of choosing the $300,000 briefcase was only 0.2, so the decision should have been easy to make.</a:t>
            </a:r>
          </a:p>
          <a:p>
            <a:pPr>
              <a:buSzPct val="150000"/>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467108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 and Decision Making</a:t>
            </a:r>
            <a:endParaRPr lang="en-IN"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endParaRPr lang="en-US" sz="3200" dirty="0"/>
          </a:p>
          <a:p>
            <a:pPr>
              <a:buFont typeface="Arial" panose="020B0604020202020204" pitchFamily="34" charset="0"/>
              <a:buChar char="•"/>
            </a:pPr>
            <a:r>
              <a:rPr lang="en-US" sz="3200" dirty="0"/>
              <a:t>The expected value is a “long-run average” and is appropriate for decisions that occur on a repeated basis. </a:t>
            </a:r>
          </a:p>
          <a:p>
            <a:pPr marL="0" indent="0">
              <a:buNone/>
            </a:pPr>
            <a:endParaRPr lang="en-US" sz="3200" dirty="0"/>
          </a:p>
          <a:p>
            <a:pPr>
              <a:buFont typeface="Arial" panose="020B0604020202020204" pitchFamily="34" charset="0"/>
              <a:buChar char="•"/>
            </a:pPr>
            <a:r>
              <a:rPr lang="en-US" sz="3200" dirty="0"/>
              <a:t>For one-time decisions, however, you need to consider the downside risk and the upside potential of the decision.</a:t>
            </a:r>
          </a:p>
          <a:p>
            <a:pPr>
              <a:buFont typeface="Arial" panose="020B0604020202020204" pitchFamily="34" charset="0"/>
              <a:buChar char="•"/>
            </a:pPr>
            <a:endParaRPr lang="en-IN" sz="32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609925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US" sz="4800" dirty="0"/>
              <a:t>Airline Revenue Management</a:t>
            </a:r>
            <a:endParaRPr lang="en-IN" sz="4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148796" y="2736941"/>
            <a:ext cx="10058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503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Airline Revenue Management</a:t>
            </a:r>
            <a:endParaRPr lang="en-IN" dirty="0"/>
          </a:p>
        </p:txBody>
      </p:sp>
      <p:sp>
        <p:nvSpPr>
          <p:cNvPr id="3" name="Content Placeholder 2"/>
          <p:cNvSpPr>
            <a:spLocks noGrp="1"/>
          </p:cNvSpPr>
          <p:nvPr>
            <p:ph idx="1"/>
          </p:nvPr>
        </p:nvSpPr>
        <p:spPr/>
        <p:txBody>
          <a:bodyPr>
            <a:normAutofit fontScale="92500" lnSpcReduction="10000"/>
          </a:bodyPr>
          <a:lstStyle/>
          <a:p>
            <a:pPr>
              <a:spcBef>
                <a:spcPts val="0"/>
              </a:spcBef>
              <a:buSzPct val="150000"/>
              <a:buFont typeface="Arial" panose="020B0604020202020204" pitchFamily="34" charset="0"/>
              <a:buChar char="•"/>
            </a:pPr>
            <a:r>
              <a:rPr lang="en-US" sz="2800" dirty="0"/>
              <a:t>Full and discount airfares are available for a flight.</a:t>
            </a:r>
          </a:p>
          <a:p>
            <a:pPr>
              <a:spcBef>
                <a:spcPts val="0"/>
              </a:spcBef>
              <a:buSzPct val="150000"/>
              <a:buFont typeface="Arial" panose="020B0604020202020204" pitchFamily="34" charset="0"/>
              <a:buChar char="•"/>
            </a:pPr>
            <a:r>
              <a:rPr lang="en-US" sz="2800" dirty="0"/>
              <a:t>Full-fare ticket costs $560</a:t>
            </a:r>
          </a:p>
          <a:p>
            <a:pPr>
              <a:spcBef>
                <a:spcPts val="0"/>
              </a:spcBef>
              <a:buSzPct val="150000"/>
              <a:buFont typeface="Arial" panose="020B0604020202020204" pitchFamily="34" charset="0"/>
              <a:buChar char="•"/>
            </a:pPr>
            <a:r>
              <a:rPr lang="en-US" sz="2800" dirty="0"/>
              <a:t>Discount ticket costs $400</a:t>
            </a:r>
          </a:p>
          <a:p>
            <a:pPr>
              <a:spcBef>
                <a:spcPts val="0"/>
              </a:spcBef>
              <a:buSzPct val="150000"/>
              <a:buFont typeface="Arial" panose="020B0604020202020204" pitchFamily="34" charset="0"/>
              <a:buChar char="•"/>
            </a:pPr>
            <a:r>
              <a:rPr lang="en-US" sz="2800" i="1" dirty="0"/>
              <a:t>X</a:t>
            </a:r>
            <a:r>
              <a:rPr lang="en-US" sz="2800" dirty="0"/>
              <a:t> = ticket price paid</a:t>
            </a:r>
          </a:p>
          <a:p>
            <a:pPr>
              <a:spcBef>
                <a:spcPts val="0"/>
              </a:spcBef>
              <a:buSzPct val="150000"/>
              <a:buFont typeface="Arial" panose="020B0604020202020204" pitchFamily="34" charset="0"/>
              <a:buChar char="•"/>
            </a:pPr>
            <a:r>
              <a:rPr lang="en-US" sz="2800" i="1" dirty="0"/>
              <a:t>p</a:t>
            </a:r>
            <a:r>
              <a:rPr lang="en-US" sz="2800" dirty="0"/>
              <a:t> = 0.75 (the probability of selling a full-fare ticket)</a:t>
            </a:r>
          </a:p>
          <a:p>
            <a:pPr>
              <a:spcBef>
                <a:spcPts val="0"/>
              </a:spcBef>
              <a:buSzPct val="150000"/>
              <a:buFont typeface="Arial" panose="020B0604020202020204" pitchFamily="34" charset="0"/>
              <a:buChar char="•"/>
            </a:pPr>
            <a:r>
              <a:rPr lang="en-US" sz="2800" dirty="0"/>
              <a:t>Expected value of not discounting the price is</a:t>
            </a:r>
          </a:p>
          <a:p>
            <a:pPr marL="0" indent="0">
              <a:spcBef>
                <a:spcPts val="0"/>
              </a:spcBef>
              <a:buSzPct val="150000"/>
              <a:buNone/>
            </a:pPr>
            <a:r>
              <a:rPr lang="en-US" sz="2800" dirty="0"/>
              <a:t>                                      </a:t>
            </a:r>
            <a:r>
              <a:rPr lang="en-US" sz="2800" i="1" dirty="0"/>
              <a:t> E[X]</a:t>
            </a:r>
            <a:r>
              <a:rPr lang="en-US" sz="2800" dirty="0"/>
              <a:t> = 0.75($560) + 0.25(0) = $420</a:t>
            </a:r>
          </a:p>
          <a:p>
            <a:pPr>
              <a:spcBef>
                <a:spcPts val="0"/>
              </a:spcBef>
              <a:buSzPct val="150000"/>
              <a:buFont typeface="Arial" panose="020B0604020202020204" pitchFamily="34" charset="0"/>
              <a:buChar char="•"/>
            </a:pPr>
            <a:endParaRPr lang="en-US" sz="2800" dirty="0"/>
          </a:p>
          <a:p>
            <a:pPr>
              <a:spcBef>
                <a:spcPts val="0"/>
              </a:spcBef>
              <a:buSzPct val="150000"/>
              <a:buFont typeface="Arial" panose="020B0604020202020204" pitchFamily="34" charset="0"/>
              <a:buChar char="•"/>
            </a:pPr>
            <a:r>
              <a:rPr lang="en-US" sz="2800" dirty="0"/>
              <a:t>The airline should not discount full-fare tickets because the expected value of a full-fare ticket is greater than the cost of a discount ticket.</a:t>
            </a:r>
          </a:p>
          <a:p>
            <a:pPr>
              <a:spcBef>
                <a:spcPts val="0"/>
              </a:spcBef>
              <a:buSzPct val="150000"/>
              <a:buFont typeface="Arial" panose="020B0604020202020204" pitchFamily="34" charset="0"/>
              <a:buChar char="•"/>
            </a:pPr>
            <a:r>
              <a:rPr lang="en-US" sz="2800" dirty="0"/>
              <a:t>Break-even point: $400 = </a:t>
            </a:r>
            <a:r>
              <a:rPr lang="en-US" sz="2800" i="1" dirty="0"/>
              <a:t>p</a:t>
            </a:r>
            <a:r>
              <a:rPr lang="en-US" sz="2800" dirty="0"/>
              <a:t>($560) or </a:t>
            </a:r>
            <a:r>
              <a:rPr lang="en-US" sz="2800" i="1" dirty="0"/>
              <a:t>p</a:t>
            </a:r>
            <a:r>
              <a:rPr lang="en-US" sz="2800" dirty="0"/>
              <a:t> = 0.714</a:t>
            </a:r>
          </a:p>
          <a:p>
            <a:pPr>
              <a:buFont typeface="Arial" panose="020B0604020202020204" pitchFamily="34" charset="0"/>
              <a:buChar char="•"/>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502589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IN" sz="4800" dirty="0"/>
              <a:t>Academics (Examination)</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148796" y="2762699"/>
            <a:ext cx="10058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84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normAutofit lnSpcReduction="10000"/>
          </a:bodyPr>
          <a:lstStyle/>
          <a:p>
            <a:pPr algn="just"/>
            <a:r>
              <a:rPr lang="en-IN" sz="2800" dirty="0"/>
              <a:t>An examination paper has 150 multiple-choice questions of one mark each, with each question having four choices. Each incorrect answer fetches -0.25 mark. Suppose 1000 students choose all their answers randomly with uniform probability. The sum total of the expected marks obtained by all these students is</a:t>
            </a:r>
          </a:p>
          <a:p>
            <a:pPr algn="just"/>
            <a:r>
              <a:rPr lang="en-IN" sz="2800" dirty="0"/>
              <a:t>(a) 0</a:t>
            </a:r>
          </a:p>
          <a:p>
            <a:pPr algn="just"/>
            <a:r>
              <a:rPr lang="en-IN" sz="2800" dirty="0"/>
              <a:t>(b) 2550</a:t>
            </a:r>
          </a:p>
          <a:p>
            <a:pPr algn="just"/>
            <a:r>
              <a:rPr lang="en-IN" sz="2800" dirty="0"/>
              <a:t>(c) 7525</a:t>
            </a:r>
          </a:p>
          <a:p>
            <a:pPr algn="just"/>
            <a:r>
              <a:rPr lang="en-IN" sz="2800" dirty="0"/>
              <a:t>(d) 9375</a:t>
            </a:r>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478949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t>Expectation of Function of Random Variable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8950" y="1845734"/>
                <a:ext cx="10395826" cy="4023360"/>
              </a:xfrm>
            </p:spPr>
            <p:txBody>
              <a:bodyPr/>
              <a:lstStyle/>
              <a:p>
                <a14:m>
                  <m:oMath xmlns:m="http://schemas.openxmlformats.org/officeDocument/2006/math">
                    <m:r>
                      <a:rPr lang="en-IN" sz="2800" b="0" i="1" smtClean="0">
                        <a:latin typeface="Cambria Math"/>
                      </a:rPr>
                      <m:t>𝐸</m:t>
                    </m:r>
                    <m:d>
                      <m:dPr>
                        <m:begChr m:val="["/>
                        <m:endChr m:val="]"/>
                        <m:ctrlPr>
                          <a:rPr lang="en-IN" sz="2800" b="0" i="1" smtClean="0">
                            <a:latin typeface="Cambria Math" panose="02040503050406030204" pitchFamily="18" charset="0"/>
                          </a:rPr>
                        </m:ctrlPr>
                      </m:dPr>
                      <m:e>
                        <m:r>
                          <a:rPr lang="en-IN" sz="2800" b="0" i="1" smtClean="0">
                            <a:latin typeface="Cambria Math"/>
                          </a:rPr>
                          <m:t>𝑔</m:t>
                        </m:r>
                        <m:d>
                          <m:dPr>
                            <m:ctrlPr>
                              <a:rPr lang="en-IN" sz="2800" b="0" i="1" smtClean="0">
                                <a:latin typeface="Cambria Math" panose="02040503050406030204" pitchFamily="18" charset="0"/>
                              </a:rPr>
                            </m:ctrlPr>
                          </m:dPr>
                          <m:e>
                            <m:r>
                              <a:rPr lang="en-IN" sz="2800" b="0" i="1" smtClean="0">
                                <a:latin typeface="Cambria Math"/>
                              </a:rPr>
                              <m:t>𝑋</m:t>
                            </m:r>
                          </m:e>
                        </m:d>
                      </m:e>
                    </m:d>
                    <m:r>
                      <a:rPr lang="en-IN" sz="2800" b="0" i="1" smtClean="0">
                        <a:latin typeface="Cambria Math"/>
                      </a:rPr>
                      <m:t>=</m:t>
                    </m:r>
                  </m:oMath>
                </a14:m>
                <a:endParaRPr lang="en-IN" sz="2800" b="0" i="1" dirty="0">
                  <a:latin typeface="Cambria Math"/>
                </a:endParaRPr>
              </a:p>
              <a:p>
                <a:endParaRPr lang="en-IN" sz="2800" b="0" i="1" dirty="0">
                  <a:latin typeface="Cambria Math"/>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IN" sz="2800" b="0" i="1" smtClean="0">
                              <a:latin typeface="Cambria Math" panose="02040503050406030204" pitchFamily="18" charset="0"/>
                            </a:rPr>
                          </m:ctrlPr>
                        </m:dPr>
                        <m:e>
                          <m:eqArr>
                            <m:eqArrPr>
                              <m:ctrlPr>
                                <a:rPr lang="en-IN" sz="2800" b="0" i="1" smtClean="0">
                                  <a:latin typeface="Cambria Math" panose="02040503050406030204" pitchFamily="18" charset="0"/>
                                </a:rPr>
                              </m:ctrlPr>
                            </m:eqArrPr>
                            <m:e>
                              <m:nary>
                                <m:naryPr>
                                  <m:chr m:val="∑"/>
                                  <m:supHide m:val="on"/>
                                  <m:ctrlPr>
                                    <a:rPr lang="en-IN" sz="2800" i="1">
                                      <a:latin typeface="Cambria Math" panose="02040503050406030204" pitchFamily="18" charset="0"/>
                                    </a:rPr>
                                  </m:ctrlPr>
                                </m:naryPr>
                                <m:sub>
                                  <m:r>
                                    <m:rPr>
                                      <m:brk m:alnAt="7"/>
                                    </m:rPr>
                                    <a:rPr lang="en-IN" sz="2800" i="1">
                                      <a:latin typeface="Cambria Math"/>
                                    </a:rPr>
                                    <m:t>𝑋</m:t>
                                  </m:r>
                                </m:sub>
                                <m:sup/>
                                <m:e>
                                  <m:r>
                                    <a:rPr lang="en-IN" sz="2800" i="1">
                                      <a:latin typeface="Cambria Math"/>
                                    </a:rPr>
                                    <m:t>𝑔</m:t>
                                  </m:r>
                                  <m:d>
                                    <m:dPr>
                                      <m:ctrlPr>
                                        <a:rPr lang="en-IN" sz="2800" i="1">
                                          <a:latin typeface="Cambria Math" panose="02040503050406030204" pitchFamily="18" charset="0"/>
                                        </a:rPr>
                                      </m:ctrlPr>
                                    </m:dPr>
                                    <m:e>
                                      <m:r>
                                        <a:rPr lang="en-IN" sz="2800" i="1">
                                          <a:latin typeface="Cambria Math"/>
                                        </a:rPr>
                                        <m:t>𝑋</m:t>
                                      </m:r>
                                    </m:e>
                                  </m:d>
                                  <m:r>
                                    <a:rPr lang="en-IN" sz="2800" i="1">
                                      <a:latin typeface="Cambria Math"/>
                                    </a:rPr>
                                    <m:t>𝑝</m:t>
                                  </m:r>
                                  <m:d>
                                    <m:dPr>
                                      <m:ctrlPr>
                                        <a:rPr lang="en-IN" sz="2800" i="1">
                                          <a:latin typeface="Cambria Math" panose="02040503050406030204" pitchFamily="18" charset="0"/>
                                        </a:rPr>
                                      </m:ctrlPr>
                                    </m:dPr>
                                    <m:e>
                                      <m:r>
                                        <a:rPr lang="en-IN" sz="2800" i="1">
                                          <a:latin typeface="Cambria Math"/>
                                        </a:rPr>
                                        <m:t>𝑋</m:t>
                                      </m:r>
                                    </m:e>
                                  </m:d>
                                  <m:r>
                                    <a:rPr lang="en-IN" sz="2800" b="0" i="1" smtClean="0">
                                      <a:latin typeface="Cambria Math"/>
                                    </a:rPr>
                                    <m:t>                  </m:t>
                                  </m:r>
                                  <m:r>
                                    <a:rPr lang="en-IN" sz="2800" b="0" i="1" smtClean="0">
                                      <a:latin typeface="Cambria Math"/>
                                    </a:rPr>
                                    <m:t>𝑖𝑓</m:t>
                                  </m:r>
                                  <m:r>
                                    <a:rPr lang="en-IN" sz="2800" b="0" i="1" smtClean="0">
                                      <a:latin typeface="Cambria Math"/>
                                    </a:rPr>
                                    <m:t> </m:t>
                                  </m:r>
                                  <m:r>
                                    <a:rPr lang="en-IN" sz="2800" b="0" i="1" smtClean="0">
                                      <a:latin typeface="Cambria Math"/>
                                    </a:rPr>
                                    <m:t>𝑋</m:t>
                                  </m:r>
                                  <m:r>
                                    <a:rPr lang="en-IN" sz="2800" b="0" i="1" smtClean="0">
                                      <a:latin typeface="Cambria Math"/>
                                    </a:rPr>
                                    <m:t> </m:t>
                                  </m:r>
                                  <m:r>
                                    <a:rPr lang="en-IN" sz="2800" b="0" i="1" smtClean="0">
                                      <a:latin typeface="Cambria Math"/>
                                    </a:rPr>
                                    <m:t>𝑖𝑠</m:t>
                                  </m:r>
                                  <m:r>
                                    <a:rPr lang="en-IN" sz="2800" b="0" i="1" smtClean="0">
                                      <a:latin typeface="Cambria Math"/>
                                    </a:rPr>
                                    <m:t> </m:t>
                                  </m:r>
                                  <m:r>
                                    <a:rPr lang="en-IN" sz="2800" b="0" i="1" smtClean="0">
                                      <a:latin typeface="Cambria Math"/>
                                    </a:rPr>
                                    <m:t>𝑑𝑖𝑠𝑐𝑟𝑒𝑡𝑒</m:t>
                                  </m:r>
                                  <m:r>
                                    <a:rPr lang="en-IN" sz="2800" b="0" i="1" smtClean="0">
                                      <a:latin typeface="Cambria Math"/>
                                    </a:rPr>
                                    <m:t> </m:t>
                                  </m:r>
                                  <m:r>
                                    <a:rPr lang="en-IN" sz="2800" b="0" i="1" smtClean="0">
                                      <a:latin typeface="Cambria Math"/>
                                    </a:rPr>
                                    <m:t>𝑟𝑎𝑛𝑑𝑜𝑚</m:t>
                                  </m:r>
                                  <m:r>
                                    <a:rPr lang="en-IN" sz="2800" b="0" i="1" smtClean="0">
                                      <a:latin typeface="Cambria Math"/>
                                    </a:rPr>
                                    <m:t> </m:t>
                                  </m:r>
                                  <m:r>
                                    <a:rPr lang="en-IN" sz="2800" b="0" i="1" smtClean="0">
                                      <a:latin typeface="Cambria Math"/>
                                    </a:rPr>
                                    <m:t>𝑣𝑎𝑟𝑖𝑎𝑏𝑙𝑒</m:t>
                                  </m:r>
                                </m:e>
                              </m:nary>
                            </m:e>
                            <m:e>
                              <m:nary>
                                <m:naryPr>
                                  <m:limLoc m:val="undOvr"/>
                                  <m:subHide m:val="on"/>
                                  <m:supHide m:val="on"/>
                                  <m:ctrlPr>
                                    <a:rPr lang="en-IN" sz="2800" b="0" i="1" smtClean="0">
                                      <a:latin typeface="Cambria Math" panose="02040503050406030204" pitchFamily="18" charset="0"/>
                                    </a:rPr>
                                  </m:ctrlPr>
                                </m:naryPr>
                                <m:sub/>
                                <m:sup/>
                                <m:e>
                                  <m:r>
                                    <a:rPr lang="en-IN" sz="2800" i="1">
                                      <a:latin typeface="Cambria Math"/>
                                    </a:rPr>
                                    <m:t>𝑔</m:t>
                                  </m:r>
                                  <m:d>
                                    <m:dPr>
                                      <m:ctrlPr>
                                        <a:rPr lang="en-IN" sz="2800" i="1">
                                          <a:latin typeface="Cambria Math" panose="02040503050406030204" pitchFamily="18" charset="0"/>
                                        </a:rPr>
                                      </m:ctrlPr>
                                    </m:dPr>
                                    <m:e>
                                      <m:r>
                                        <a:rPr lang="en-IN" sz="2800" i="1">
                                          <a:latin typeface="Cambria Math"/>
                                        </a:rPr>
                                        <m:t>𝑋</m:t>
                                      </m:r>
                                    </m:e>
                                  </m:d>
                                  <m:r>
                                    <a:rPr lang="en-IN" sz="2800" b="0" i="1" smtClean="0">
                                      <a:latin typeface="Cambria Math"/>
                                    </a:rPr>
                                    <m:t>𝑓</m:t>
                                  </m:r>
                                  <m:d>
                                    <m:dPr>
                                      <m:ctrlPr>
                                        <a:rPr lang="en-IN" sz="2800" i="1">
                                          <a:latin typeface="Cambria Math" panose="02040503050406030204" pitchFamily="18" charset="0"/>
                                        </a:rPr>
                                      </m:ctrlPr>
                                    </m:dPr>
                                    <m:e>
                                      <m:r>
                                        <a:rPr lang="en-IN" sz="2800" i="1">
                                          <a:latin typeface="Cambria Math"/>
                                        </a:rPr>
                                        <m:t>𝑋</m:t>
                                      </m:r>
                                    </m:e>
                                  </m:d>
                                  <m:r>
                                    <a:rPr lang="en-IN" sz="2800" b="0" i="1" smtClean="0">
                                      <a:latin typeface="Cambria Math"/>
                                    </a:rPr>
                                    <m:t>𝑑𝑋</m:t>
                                  </m:r>
                                  <m:r>
                                    <a:rPr lang="en-IN" sz="2800" b="0" i="1" smtClean="0">
                                      <a:latin typeface="Cambria Math"/>
                                    </a:rPr>
                                    <m:t>                  </m:t>
                                  </m:r>
                                  <m:r>
                                    <a:rPr lang="en-IN" sz="2800" b="0" i="1" smtClean="0">
                                      <a:latin typeface="Cambria Math"/>
                                    </a:rPr>
                                    <m:t>𝑖𝑓</m:t>
                                  </m:r>
                                  <m:r>
                                    <a:rPr lang="en-IN" sz="2800" b="0" i="1" smtClean="0">
                                      <a:latin typeface="Cambria Math"/>
                                    </a:rPr>
                                    <m:t> </m:t>
                                  </m:r>
                                  <m:r>
                                    <a:rPr lang="en-IN" sz="2800" b="0" i="1" smtClean="0">
                                      <a:latin typeface="Cambria Math"/>
                                    </a:rPr>
                                    <m:t>𝑋</m:t>
                                  </m:r>
                                  <m:r>
                                    <a:rPr lang="en-IN" sz="2800" b="0" i="1" smtClean="0">
                                      <a:latin typeface="Cambria Math"/>
                                    </a:rPr>
                                    <m:t> </m:t>
                                  </m:r>
                                  <m:r>
                                    <a:rPr lang="en-IN" sz="2800" b="0" i="1" smtClean="0">
                                      <a:latin typeface="Cambria Math"/>
                                    </a:rPr>
                                    <m:t>𝑖𝑠</m:t>
                                  </m:r>
                                  <m:r>
                                    <a:rPr lang="en-IN" sz="2800" b="0" i="1" smtClean="0">
                                      <a:latin typeface="Cambria Math"/>
                                    </a:rPr>
                                    <m:t> </m:t>
                                  </m:r>
                                  <m:r>
                                    <a:rPr lang="en-IN" sz="2800" b="0" i="1" smtClean="0">
                                      <a:latin typeface="Cambria Math"/>
                                    </a:rPr>
                                    <m:t>𝑐𝑜𝑛𝑡𝑖𝑛𝑢𝑜𝑢𝑠</m:t>
                                  </m:r>
                                  <m:r>
                                    <a:rPr lang="en-IN" sz="2800" b="0" i="1" smtClean="0">
                                      <a:latin typeface="Cambria Math"/>
                                    </a:rPr>
                                    <m:t> </m:t>
                                  </m:r>
                                  <m:r>
                                    <a:rPr lang="en-IN" sz="2800" b="0" i="1" smtClean="0">
                                      <a:latin typeface="Cambria Math"/>
                                    </a:rPr>
                                    <m:t>𝑟𝑎𝑛𝑑𝑜𝑚</m:t>
                                  </m:r>
                                </m:e>
                              </m:nary>
                              <m:r>
                                <a:rPr lang="en-IN" sz="2800" b="0" i="1" smtClean="0">
                                  <a:latin typeface="Cambria Math"/>
                                </a:rPr>
                                <m:t> </m:t>
                              </m:r>
                              <m:r>
                                <a:rPr lang="en-IN" sz="2800" b="0" i="1" smtClean="0">
                                  <a:latin typeface="Cambria Math"/>
                                </a:rPr>
                                <m:t>𝑣𝑎𝑟𝑖𝑎𝑏𝑙𝑒</m:t>
                              </m:r>
                            </m:e>
                          </m:eqArr>
                        </m:e>
                      </m:d>
                    </m:oMath>
                  </m:oMathPara>
                </a14:m>
                <a:endParaRPr lang="en-I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8950" y="1845734"/>
                <a:ext cx="10395826" cy="4023360"/>
              </a:xfrm>
              <a:blipFill rotWithShape="1">
                <a:blip r:embed="rId2"/>
                <a:stretch>
                  <a:fillRect/>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571235" y="4571993"/>
                <a:ext cx="73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a:rPr>
                        <m:t>𝑋</m:t>
                      </m:r>
                    </m:oMath>
                  </m:oMathPara>
                </a14:m>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1571235" y="4571993"/>
                <a:ext cx="734096" cy="369332"/>
              </a:xfrm>
              <a:prstGeom prst="rect">
                <a:avLst/>
              </a:prstGeom>
              <a:blipFill rotWithShape="1">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24641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of a Discrete Random Variable</a:t>
            </a:r>
            <a:endParaRPr lang="en-IN" dirty="0"/>
          </a:p>
        </p:txBody>
      </p:sp>
      <p:sp>
        <p:nvSpPr>
          <p:cNvPr id="3" name="Content Placeholder 2"/>
          <p:cNvSpPr>
            <a:spLocks noGrp="1"/>
          </p:cNvSpPr>
          <p:nvPr>
            <p:ph idx="1"/>
          </p:nvPr>
        </p:nvSpPr>
        <p:spPr>
          <a:xfrm>
            <a:off x="1058644" y="1832855"/>
            <a:ext cx="10058400" cy="4023360"/>
          </a:xfrm>
        </p:spPr>
        <p:txBody>
          <a:bodyPr/>
          <a:lstStyle/>
          <a:p>
            <a:pPr marL="0" indent="0" algn="just">
              <a:buNone/>
            </a:pPr>
            <a:endParaRPr lang="en-US" sz="3200" dirty="0"/>
          </a:p>
          <a:p>
            <a:pPr marL="0" indent="0" algn="just">
              <a:buNone/>
            </a:pPr>
            <a:r>
              <a:rPr lang="en-US" sz="3200" dirty="0"/>
              <a:t>The variance, </a:t>
            </a:r>
            <a:r>
              <a:rPr lang="en-US" sz="3200" i="1" dirty="0" err="1"/>
              <a:t>Var</a:t>
            </a:r>
            <a:r>
              <a:rPr lang="en-US" sz="3200" i="1" dirty="0"/>
              <a:t>[X]</a:t>
            </a:r>
            <a:r>
              <a:rPr lang="en-US" sz="3200" dirty="0"/>
              <a:t>, of a discrete random variable </a:t>
            </a:r>
            <a:r>
              <a:rPr lang="en-US" sz="3200" i="1" dirty="0"/>
              <a:t>X</a:t>
            </a:r>
            <a:r>
              <a:rPr lang="en-US" sz="3200" dirty="0"/>
              <a:t> is a weighted average of the squared deviations from the expected value:</a:t>
            </a:r>
          </a:p>
          <a:p>
            <a:pPr marL="0" indent="0" algn="just">
              <a:buNone/>
            </a:pPr>
            <a:endParaRPr lang="en-US" sz="3200" dirty="0"/>
          </a:p>
          <a:p>
            <a:pPr marL="0" indent="0" algn="just">
              <a:buNone/>
            </a:pPr>
            <a:endParaRPr lang="en-US" sz="3200" dirty="0"/>
          </a:p>
          <a:p>
            <a:pPr marL="0" indent="0">
              <a:buNone/>
            </a:pPr>
            <a:endParaRPr lang="en-US" sz="3600" dirty="0"/>
          </a:p>
          <a:p>
            <a:pPr marL="0" indent="0">
              <a:buNone/>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p:cNvPicPr>
            <a:picLocks noChangeAspect="1"/>
          </p:cNvPicPr>
          <p:nvPr/>
        </p:nvPicPr>
        <p:blipFill rotWithShape="1">
          <a:blip r:embed="rId2"/>
          <a:srcRect r="13492"/>
          <a:stretch/>
        </p:blipFill>
        <p:spPr>
          <a:xfrm>
            <a:off x="3650834" y="4093347"/>
            <a:ext cx="7064403" cy="1054100"/>
          </a:xfrm>
          <a:prstGeom prst="rect">
            <a:avLst/>
          </a:prstGeom>
        </p:spPr>
      </p:pic>
    </p:spTree>
    <p:extLst>
      <p:ext uri="{BB962C8B-B14F-4D97-AF65-F5344CB8AC3E}">
        <p14:creationId xmlns:p14="http://schemas.microsoft.com/office/powerpoint/2010/main" val="2398744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67425"/>
            <a:ext cx="10058400" cy="2524260"/>
          </a:xfrm>
        </p:spPr>
        <p:txBody>
          <a:bodyPr>
            <a:noAutofit/>
          </a:bodyPr>
          <a:lstStyle/>
          <a:p>
            <a:r>
              <a:rPr lang="en-US" altLang="en-US" sz="4400" dirty="0">
                <a:solidFill>
                  <a:schemeClr val="tx1"/>
                </a:solidFill>
              </a:rPr>
              <a:t>Variance (</a:t>
            </a:r>
            <a:r>
              <a:rPr lang="el-GR" altLang="en-US" sz="4400" dirty="0">
                <a:solidFill>
                  <a:schemeClr val="tx1"/>
                </a:solidFill>
              </a:rPr>
              <a:t>σ</a:t>
            </a:r>
            <a:r>
              <a:rPr lang="en-US" altLang="en-US" sz="4400" baseline="30000" dirty="0">
                <a:solidFill>
                  <a:schemeClr val="tx1"/>
                </a:solidFill>
              </a:rPr>
              <a:t>2</a:t>
            </a:r>
            <a:r>
              <a:rPr lang="en-US" altLang="en-US" sz="4400" dirty="0">
                <a:solidFill>
                  <a:schemeClr val="tx1"/>
                </a:solidFill>
              </a:rPr>
              <a:t>)</a:t>
            </a:r>
            <a:r>
              <a:rPr lang="en-US" altLang="en-US" sz="4400" baseline="30000" dirty="0">
                <a:solidFill>
                  <a:schemeClr val="tx1"/>
                </a:solidFill>
              </a:rPr>
              <a:t> </a:t>
            </a:r>
            <a:r>
              <a:rPr lang="en-US" altLang="en-US" sz="4400" dirty="0">
                <a:solidFill>
                  <a:schemeClr val="tx1"/>
                </a:solidFill>
              </a:rPr>
              <a:t>and Standard Deviation (</a:t>
            </a:r>
            <a:r>
              <a:rPr lang="el-GR" altLang="en-US" sz="4400" dirty="0">
                <a:solidFill>
                  <a:schemeClr val="tx1"/>
                </a:solidFill>
              </a:rPr>
              <a:t>σ</a:t>
            </a:r>
            <a:r>
              <a:rPr lang="en-US" altLang="en-US" sz="4400" dirty="0">
                <a:solidFill>
                  <a:schemeClr val="tx1"/>
                </a:solidFill>
              </a:rPr>
              <a:t>)</a:t>
            </a:r>
            <a:br>
              <a:rPr lang="el-GR" altLang="en-US" sz="4400" dirty="0">
                <a:solidFill>
                  <a:schemeClr val="tx1"/>
                </a:solidFill>
              </a:rPr>
            </a:br>
            <a:br>
              <a:rPr lang="en-US" altLang="en-US" sz="3600" dirty="0">
                <a:solidFill>
                  <a:schemeClr val="tx1"/>
                </a:solidFill>
              </a:rPr>
            </a:br>
            <a:endParaRPr lang="en-IN" sz="3600" dirty="0">
              <a:solidFill>
                <a:schemeClr val="tx1"/>
              </a:solidFill>
            </a:endParaRPr>
          </a:p>
        </p:txBody>
      </p:sp>
      <p:sp>
        <p:nvSpPr>
          <p:cNvPr id="3" name="Content Placeholder 2"/>
          <p:cNvSpPr>
            <a:spLocks noGrp="1"/>
          </p:cNvSpPr>
          <p:nvPr>
            <p:ph idx="1"/>
          </p:nvPr>
        </p:nvSpPr>
        <p:spPr/>
        <p:txBody>
          <a:bodyPr>
            <a:normAutofit/>
          </a:bodyPr>
          <a:lstStyle/>
          <a:p>
            <a:pPr marL="0" indent="0">
              <a:buNone/>
            </a:pPr>
            <a:endParaRPr lang="en-US" altLang="en-US" sz="3200" dirty="0"/>
          </a:p>
          <a:p>
            <a:pPr marL="0" indent="0">
              <a:buNone/>
            </a:pPr>
            <a:r>
              <a:rPr lang="en-US" altLang="en-US" sz="3200" dirty="0"/>
              <a:t>The variance of </a:t>
            </a:r>
            <a:r>
              <a:rPr lang="en-US" altLang="en-US" sz="3200" i="1" dirty="0"/>
              <a:t>X </a:t>
            </a:r>
            <a:r>
              <a:rPr lang="en-US" altLang="en-US" sz="3200" dirty="0"/>
              <a:t>is the expected value of the squared deviation from µ</a:t>
            </a:r>
          </a:p>
          <a:p>
            <a:endParaRPr lang="en-US" altLang="en-US" sz="3200" dirty="0"/>
          </a:p>
          <a:p>
            <a:endParaRPr lang="en-IN" sz="32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911466159"/>
              </p:ext>
            </p:extLst>
          </p:nvPr>
        </p:nvGraphicFramePr>
        <p:xfrm>
          <a:off x="1228725" y="3560645"/>
          <a:ext cx="7232650" cy="1400175"/>
        </p:xfrm>
        <a:graphic>
          <a:graphicData uri="http://schemas.openxmlformats.org/presentationml/2006/ole">
            <mc:AlternateContent xmlns:mc="http://schemas.openxmlformats.org/markup-compatibility/2006">
              <mc:Choice xmlns:v="urn:schemas-microsoft-com:vml" Requires="v">
                <p:oleObj name="Equation" r:id="rId2" imgW="3378200" imgH="762000" progId="Equation.3">
                  <p:embed/>
                </p:oleObj>
              </mc:Choice>
              <mc:Fallback>
                <p:oleObj name="Equation" r:id="rId2" imgW="3378200" imgH="7620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3560645"/>
                        <a:ext cx="7232650" cy="1400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45051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COURSES</a:t>
            </a:r>
            <a:endParaRPr lang="en-IN" dirty="0"/>
          </a:p>
        </p:txBody>
      </p:sp>
      <p:sp>
        <p:nvSpPr>
          <p:cNvPr id="3" name="Content Placeholder 2"/>
          <p:cNvSpPr>
            <a:spLocks noGrp="1"/>
          </p:cNvSpPr>
          <p:nvPr>
            <p:ph idx="1"/>
          </p:nvPr>
        </p:nvSpPr>
        <p:spPr/>
        <p:txBody>
          <a:bodyPr>
            <a:normAutofit/>
          </a:bodyPr>
          <a:lstStyle/>
          <a:p>
            <a:pPr marL="0" indent="0">
              <a:buNone/>
            </a:pPr>
            <a:r>
              <a:rPr lang="en-IN" sz="2400" b="1" dirty="0">
                <a:solidFill>
                  <a:schemeClr val="accent1"/>
                </a:solidFill>
              </a:rPr>
              <a:t>Module 1:</a:t>
            </a:r>
            <a:r>
              <a:rPr lang="en-IN" sz="2400" b="1" dirty="0"/>
              <a:t> Foundation of Data Analytics &amp; Python Programming</a:t>
            </a:r>
          </a:p>
          <a:p>
            <a:pPr marL="0" indent="0">
              <a:buNone/>
            </a:pPr>
            <a:r>
              <a:rPr lang="en-IN" sz="2400" b="1" dirty="0">
                <a:solidFill>
                  <a:schemeClr val="accent1"/>
                </a:solidFill>
              </a:rPr>
              <a:t>Module 2</a:t>
            </a:r>
            <a:r>
              <a:rPr lang="en-IN" sz="2400" dirty="0">
                <a:solidFill>
                  <a:schemeClr val="accent1"/>
                </a:solidFill>
              </a:rPr>
              <a:t>:</a:t>
            </a:r>
            <a:r>
              <a:rPr lang="en-IN" sz="2400" dirty="0"/>
              <a:t> </a:t>
            </a:r>
            <a:r>
              <a:rPr lang="en-IN" sz="2400" b="1" dirty="0"/>
              <a:t>Probability &amp; Statistics</a:t>
            </a:r>
          </a:p>
          <a:p>
            <a:pPr marL="0" indent="0">
              <a:buNone/>
            </a:pPr>
            <a:r>
              <a:rPr lang="en-IN" sz="2400" b="1" dirty="0">
                <a:solidFill>
                  <a:schemeClr val="accent1"/>
                </a:solidFill>
              </a:rPr>
              <a:t>Module 3:</a:t>
            </a:r>
            <a:r>
              <a:rPr lang="en-IN" sz="2400" b="1" dirty="0"/>
              <a:t> Data Munging with Python</a:t>
            </a:r>
          </a:p>
          <a:p>
            <a:pPr marL="0" indent="0">
              <a:buNone/>
            </a:pPr>
            <a:r>
              <a:rPr lang="en-IN" sz="2400" b="1" dirty="0">
                <a:solidFill>
                  <a:schemeClr val="accent1"/>
                </a:solidFill>
              </a:rPr>
              <a:t>Module 4: </a:t>
            </a:r>
            <a:r>
              <a:rPr lang="en-IN" sz="2400" b="1" dirty="0"/>
              <a:t>Machine learning – Part 1</a:t>
            </a:r>
          </a:p>
          <a:p>
            <a:pPr marL="0" indent="0">
              <a:buNone/>
            </a:pPr>
            <a:r>
              <a:rPr lang="en-IN" sz="2400" b="1" dirty="0">
                <a:solidFill>
                  <a:schemeClr val="accent1"/>
                </a:solidFill>
              </a:rPr>
              <a:t>Module 5: </a:t>
            </a:r>
            <a:r>
              <a:rPr lang="en-IN" sz="2400" b="1" dirty="0"/>
              <a:t>Machine learning – Part 2</a:t>
            </a:r>
          </a:p>
          <a:p>
            <a:pPr marL="0" indent="0">
              <a:buNone/>
            </a:pPr>
            <a:r>
              <a:rPr lang="en-IN" sz="2400" b="1" dirty="0">
                <a:solidFill>
                  <a:schemeClr val="accent1"/>
                </a:solidFill>
              </a:rPr>
              <a:t>Module 6:</a:t>
            </a:r>
            <a:r>
              <a:rPr lang="en-IN" sz="2400" b="1" dirty="0"/>
              <a:t> Optimization in Analytics</a:t>
            </a:r>
          </a:p>
          <a:p>
            <a:pPr marL="0" indent="0">
              <a:buNone/>
            </a:pPr>
            <a:r>
              <a:rPr lang="en-IN" sz="2400" b="1" dirty="0">
                <a:solidFill>
                  <a:schemeClr val="accent1"/>
                </a:solidFill>
              </a:rPr>
              <a:t>Module 7: </a:t>
            </a:r>
            <a:r>
              <a:rPr lang="en-IN" sz="2400" b="1" dirty="0"/>
              <a:t>Introduction to SQL and Business Intelligence</a:t>
            </a:r>
            <a:endParaRPr lang="en-IN" sz="2400" dirty="0"/>
          </a:p>
        </p:txBody>
      </p:sp>
      <p:sp>
        <p:nvSpPr>
          <p:cNvPr id="4" name="Footer Placeholder 3"/>
          <p:cNvSpPr>
            <a:spLocks noGrp="1"/>
          </p:cNvSpPr>
          <p:nvPr>
            <p:ph type="ftr" sz="quarter" idx="11"/>
          </p:nvPr>
        </p:nvSpPr>
        <p:spPr>
          <a:xfrm>
            <a:off x="3333488" y="6492875"/>
            <a:ext cx="4822804" cy="365125"/>
          </a:xfrm>
        </p:spPr>
        <p:txBody>
          <a:bodyPr/>
          <a:lstStyle/>
          <a:p>
            <a:r>
              <a:rPr lang="en-US" sz="1200" dirty="0"/>
              <a:t>Dr. Sameer Anand, SSCBS, DU</a:t>
            </a:r>
          </a:p>
        </p:txBody>
      </p:sp>
    </p:spTree>
    <p:extLst>
      <p:ext uri="{BB962C8B-B14F-4D97-AF65-F5344CB8AC3E}">
        <p14:creationId xmlns:p14="http://schemas.microsoft.com/office/powerpoint/2010/main" val="1659299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the Variance of a Random Variable</a:t>
            </a:r>
            <a:endParaRPr lang="en-IN" dirty="0"/>
          </a:p>
        </p:txBody>
      </p:sp>
      <p:sp>
        <p:nvSpPr>
          <p:cNvPr id="3" name="Content Placeholder 2"/>
          <p:cNvSpPr>
            <a:spLocks noGrp="1"/>
          </p:cNvSpPr>
          <p:nvPr>
            <p:ph idx="1"/>
          </p:nvPr>
        </p:nvSpPr>
        <p:spPr/>
        <p:txBody>
          <a:bodyPr/>
          <a:lstStyle/>
          <a:p>
            <a:r>
              <a:rPr lang="en-US" sz="2800" dirty="0">
                <a:solidFill>
                  <a:schemeClr val="accent1"/>
                </a:solidFill>
              </a:rPr>
              <a:t>Rolling two dice</a:t>
            </a:r>
          </a:p>
          <a:p>
            <a:endParaRPr 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BA2-Figure-5.9-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01" y="2382822"/>
            <a:ext cx="10258775" cy="3863431"/>
          </a:xfrm>
          <a:prstGeom prst="rect">
            <a:avLst/>
          </a:prstGeom>
        </p:spPr>
      </p:pic>
    </p:spTree>
    <p:extLst>
      <p:ext uri="{BB962C8B-B14F-4D97-AF65-F5344CB8AC3E}">
        <p14:creationId xmlns:p14="http://schemas.microsoft.com/office/powerpoint/2010/main" val="2993980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69190"/>
            <a:ext cx="10058400" cy="1450757"/>
          </a:xfrm>
        </p:spPr>
        <p:txBody>
          <a:bodyPr/>
          <a:lstStyle/>
          <a:p>
            <a:r>
              <a:rPr lang="en-US" altLang="en-US" dirty="0">
                <a:solidFill>
                  <a:schemeClr val="tx1"/>
                </a:solidFill>
              </a:rPr>
              <a:t>Calculating the Variance (</a:t>
            </a:r>
            <a:r>
              <a:rPr lang="el-GR" altLang="en-US" dirty="0">
                <a:solidFill>
                  <a:schemeClr val="tx1"/>
                </a:solidFill>
              </a:rPr>
              <a:t>σ</a:t>
            </a:r>
            <a:r>
              <a:rPr lang="en-US" altLang="en-US" baseline="30000" dirty="0">
                <a:solidFill>
                  <a:schemeClr val="tx1"/>
                </a:solidFill>
              </a:rPr>
              <a:t>2 </a:t>
            </a:r>
            <a:r>
              <a:rPr lang="en-US" altLang="en-US" dirty="0">
                <a:solidFill>
                  <a:schemeClr val="tx1"/>
                </a:solidFill>
              </a:rPr>
              <a:t>) for </a:t>
            </a:r>
            <a:r>
              <a:rPr lang="en-US" altLang="en-US" i="1" dirty="0">
                <a:solidFill>
                  <a:schemeClr val="tx1"/>
                </a:solidFill>
              </a:rPr>
              <a:t>X </a:t>
            </a:r>
            <a:r>
              <a:rPr lang="en-US" altLang="en-US" dirty="0">
                <a:solidFill>
                  <a:schemeClr val="tx1"/>
                </a:solidFill>
              </a:rPr>
              <a:t>(prize)</a:t>
            </a:r>
            <a:br>
              <a:rPr lang="en-US" altLang="en-US" dirty="0">
                <a:solidFill>
                  <a:schemeClr val="tx1"/>
                </a:solidFill>
              </a:rPr>
            </a:br>
            <a:endParaRPr lang="en-IN" dirty="0">
              <a:solidFill>
                <a:schemeClr val="tx1"/>
              </a:solidFill>
            </a:endParaRPr>
          </a:p>
        </p:txBody>
      </p:sp>
      <p:sp>
        <p:nvSpPr>
          <p:cNvPr id="3" name="Content Placeholder 2"/>
          <p:cNvSpPr>
            <a:spLocks noGrp="1"/>
          </p:cNvSpPr>
          <p:nvPr>
            <p:ph idx="1"/>
          </p:nvPr>
        </p:nvSpPr>
        <p:spPr>
          <a:xfrm>
            <a:off x="1148796" y="1845734"/>
            <a:ext cx="10058400" cy="4023360"/>
          </a:xfrm>
        </p:spPr>
        <p:txBody>
          <a:bodyPr/>
          <a:lstStyle/>
          <a:p>
            <a:endParaRPr lang="en-US" altLang="en-US" dirty="0">
              <a:solidFill>
                <a:srgbClr val="FF9900"/>
              </a:solidFill>
            </a:endParaRP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Chapter9.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15923" y="2202286"/>
            <a:ext cx="8474298" cy="358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383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69190"/>
            <a:ext cx="10058400" cy="1450757"/>
          </a:xfrm>
        </p:spPr>
        <p:txBody>
          <a:bodyPr/>
          <a:lstStyle/>
          <a:p>
            <a:r>
              <a:rPr lang="en-US" altLang="en-US" dirty="0">
                <a:solidFill>
                  <a:schemeClr val="tx1"/>
                </a:solidFill>
              </a:rPr>
              <a:t>Calculating the Variance (</a:t>
            </a:r>
            <a:r>
              <a:rPr lang="el-GR" altLang="en-US" dirty="0">
                <a:solidFill>
                  <a:schemeClr val="tx1"/>
                </a:solidFill>
              </a:rPr>
              <a:t>σ</a:t>
            </a:r>
            <a:r>
              <a:rPr lang="en-US" altLang="en-US" baseline="30000" dirty="0">
                <a:solidFill>
                  <a:schemeClr val="tx1"/>
                </a:solidFill>
              </a:rPr>
              <a:t>2 </a:t>
            </a:r>
            <a:r>
              <a:rPr lang="en-US" altLang="en-US" dirty="0">
                <a:solidFill>
                  <a:schemeClr val="tx1"/>
                </a:solidFill>
              </a:rPr>
              <a:t>) for </a:t>
            </a:r>
            <a:r>
              <a:rPr lang="en-US" altLang="en-US" i="1" dirty="0">
                <a:solidFill>
                  <a:schemeClr val="tx1"/>
                </a:solidFill>
              </a:rPr>
              <a:t>X</a:t>
            </a:r>
            <a:br>
              <a:rPr lang="en-US" altLang="en-US" dirty="0">
                <a:solidFill>
                  <a:schemeClr val="tx1"/>
                </a:solidFill>
              </a:rPr>
            </a:br>
            <a:endParaRPr lang="en-IN" dirty="0">
              <a:solidFill>
                <a:schemeClr val="tx1"/>
              </a:solidFill>
            </a:endParaRPr>
          </a:p>
        </p:txBody>
      </p:sp>
      <p:sp>
        <p:nvSpPr>
          <p:cNvPr id="4" name="Footer Placeholder 3"/>
          <p:cNvSpPr>
            <a:spLocks noGrp="1"/>
          </p:cNvSpPr>
          <p:nvPr>
            <p:ph type="ftr" sz="quarter" idx="11"/>
          </p:nvPr>
        </p:nvSpPr>
        <p:spPr/>
        <p:txBody>
          <a:bodyPr/>
          <a:lstStyle/>
          <a:p>
            <a:r>
              <a:rPr lang="en-US"/>
              <a:t>Dr. Sameer Anand, SSCBS, DU</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802586509"/>
              </p:ext>
            </p:extLst>
          </p:nvPr>
        </p:nvGraphicFramePr>
        <p:xfrm>
          <a:off x="2029823" y="2705077"/>
          <a:ext cx="8201025" cy="1614487"/>
        </p:xfrm>
        <a:graphic>
          <a:graphicData uri="http://schemas.openxmlformats.org/presentationml/2006/ole">
            <mc:AlternateContent xmlns:mc="http://schemas.openxmlformats.org/markup-compatibility/2006">
              <mc:Choice xmlns:v="urn:schemas-microsoft-com:vml" Requires="v">
                <p:oleObj name="Equation" r:id="rId2" imgW="3632200" imgH="723900" progId="Equation.3">
                  <p:embed/>
                </p:oleObj>
              </mc:Choice>
              <mc:Fallback>
                <p:oleObj name="Equation" r:id="rId2" imgW="3632200" imgH="723900"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823" y="2705077"/>
                        <a:ext cx="8201025" cy="161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7334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38119"/>
            <a:ext cx="10058400" cy="1450757"/>
          </a:xfrm>
        </p:spPr>
        <p:txBody>
          <a:bodyPr/>
          <a:lstStyle/>
          <a:p>
            <a:r>
              <a:rPr lang="en-US" altLang="en-US" dirty="0">
                <a:solidFill>
                  <a:schemeClr val="tx1"/>
                </a:solidFill>
              </a:rPr>
              <a:t>The Standard Deviation (</a:t>
            </a:r>
            <a:r>
              <a:rPr lang="el-GR" altLang="en-US" dirty="0">
                <a:solidFill>
                  <a:schemeClr val="tx1"/>
                </a:solidFill>
              </a:rPr>
              <a:t>σ</a:t>
            </a:r>
            <a:r>
              <a:rPr lang="en-US" altLang="en-US" baseline="30000" dirty="0">
                <a:solidFill>
                  <a:schemeClr val="tx1"/>
                </a:solidFill>
              </a:rPr>
              <a:t> </a:t>
            </a:r>
            <a:r>
              <a:rPr lang="en-US" altLang="en-US" dirty="0">
                <a:solidFill>
                  <a:schemeClr val="tx1"/>
                </a:solidFill>
              </a:rPr>
              <a:t>) for </a:t>
            </a:r>
            <a:r>
              <a:rPr lang="en-US" altLang="en-US" i="1" dirty="0">
                <a:solidFill>
                  <a:schemeClr val="tx1"/>
                </a:solidFill>
              </a:rPr>
              <a:t>X</a:t>
            </a:r>
            <a:endParaRPr lang="en-US" altLang="en-US" dirty="0">
              <a:solidFill>
                <a:schemeClr val="tx1"/>
              </a:solidFill>
            </a:endParaRPr>
          </a:p>
        </p:txBody>
      </p:sp>
      <p:sp>
        <p:nvSpPr>
          <p:cNvPr id="4" name="Footer Placeholder 3"/>
          <p:cNvSpPr>
            <a:spLocks noGrp="1"/>
          </p:cNvSpPr>
          <p:nvPr>
            <p:ph type="ftr" sz="quarter" idx="11"/>
          </p:nvPr>
        </p:nvSpPr>
        <p:spPr/>
        <p:txBody>
          <a:bodyPr/>
          <a:lstStyle/>
          <a:p>
            <a:r>
              <a:rPr lang="en-US"/>
              <a:t>Dr. Sameer Anand, SSCBS, DU</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857672672"/>
              </p:ext>
            </p:extLst>
          </p:nvPr>
        </p:nvGraphicFramePr>
        <p:xfrm>
          <a:off x="3858623" y="2936517"/>
          <a:ext cx="3875088" cy="1282700"/>
        </p:xfrm>
        <a:graphic>
          <a:graphicData uri="http://schemas.openxmlformats.org/presentationml/2006/ole">
            <mc:AlternateContent xmlns:mc="http://schemas.openxmlformats.org/markup-compatibility/2006">
              <mc:Choice xmlns:v="urn:schemas-microsoft-com:vml" Requires="v">
                <p:oleObj name="Equation" r:id="rId2" imgW="1435100" imgH="508000" progId="Equation.3">
                  <p:embed/>
                </p:oleObj>
              </mc:Choice>
              <mc:Fallback>
                <p:oleObj name="Equation" r:id="rId2" imgW="1435100" imgH="5080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623" y="2936517"/>
                        <a:ext cx="3875088" cy="128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58670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Example: COMPUTER SHIPMENTS &amp; QUALITY</a:t>
            </a:r>
            <a:endParaRPr lang="en-IN" dirty="0"/>
          </a:p>
        </p:txBody>
      </p:sp>
      <p:sp>
        <p:nvSpPr>
          <p:cNvPr id="3" name="Content Placeholder 2"/>
          <p:cNvSpPr>
            <a:spLocks noGrp="1"/>
          </p:cNvSpPr>
          <p:nvPr>
            <p:ph idx="1"/>
          </p:nvPr>
        </p:nvSpPr>
        <p:spPr/>
        <p:txBody>
          <a:bodyPr/>
          <a:lstStyle/>
          <a:p>
            <a:r>
              <a:rPr lang="en-US" altLang="en-US" sz="3600" dirty="0">
                <a:solidFill>
                  <a:srgbClr val="FF9900"/>
                </a:solidFill>
              </a:rPr>
              <a:t>Motivation</a:t>
            </a:r>
          </a:p>
          <a:p>
            <a:endParaRPr lang="en-US" altLang="en-US" dirty="0">
              <a:solidFill>
                <a:srgbClr val="FF9900"/>
              </a:solidFill>
            </a:endParaRPr>
          </a:p>
          <a:p>
            <a:pPr algn="just">
              <a:buClr>
                <a:srgbClr val="669900"/>
              </a:buClr>
              <a:buSzPct val="75000"/>
            </a:pPr>
            <a:r>
              <a:rPr lang="en-US" altLang="en-US" sz="2800" dirty="0" err="1"/>
              <a:t>CheapO</a:t>
            </a:r>
            <a:r>
              <a:rPr lang="en-US" altLang="en-US" sz="2800" dirty="0"/>
              <a:t> Computers shipped two servers to its biggest client.  Four refurbished computers were mistakenly restocked along with 11 new systems.  If the client receives two new servers, the profit for the company is $10,000; if the client receives one new server, the profit is $4,500.  If the client receives two refurbished systems, the company loses $1000.  What are the expected value and standard deviation of </a:t>
            </a:r>
            <a:r>
              <a:rPr lang="en-US" altLang="en-US" sz="2800" dirty="0" err="1"/>
              <a:t>CheapO’s</a:t>
            </a:r>
            <a:r>
              <a:rPr lang="en-US" altLang="en-US" sz="2800" dirty="0"/>
              <a:t> profits?</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377847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COMPUTER SHIPMENTS &amp; QUALITY (Contd.)</a:t>
            </a:r>
            <a:endParaRPr lang="en-IN" dirty="0"/>
          </a:p>
        </p:txBody>
      </p:sp>
      <p:sp>
        <p:nvSpPr>
          <p:cNvPr id="3" name="Content Placeholder 2"/>
          <p:cNvSpPr>
            <a:spLocks noGrp="1"/>
          </p:cNvSpPr>
          <p:nvPr>
            <p:ph idx="1"/>
          </p:nvPr>
        </p:nvSpPr>
        <p:spPr/>
        <p:txBody>
          <a:bodyPr>
            <a:normAutofit/>
          </a:bodyPr>
          <a:lstStyle/>
          <a:p>
            <a:r>
              <a:rPr lang="en-US" altLang="en-US" sz="3600" dirty="0">
                <a:solidFill>
                  <a:srgbClr val="FF9900"/>
                </a:solidFill>
              </a:rPr>
              <a:t>Method</a:t>
            </a:r>
          </a:p>
          <a:p>
            <a:endParaRPr lang="en-US" altLang="en-US" dirty="0">
              <a:solidFill>
                <a:srgbClr val="FF9900"/>
              </a:solidFill>
            </a:endParaRPr>
          </a:p>
          <a:p>
            <a:pPr algn="just"/>
            <a:r>
              <a:rPr lang="en-US" altLang="en-US" sz="3200" dirty="0"/>
              <a:t>Identify the relevant random variable, </a:t>
            </a:r>
            <a:r>
              <a:rPr lang="en-US" altLang="en-US" sz="3200" i="1" dirty="0"/>
              <a:t>X</a:t>
            </a:r>
            <a:r>
              <a:rPr lang="en-US" altLang="en-US" sz="3200" dirty="0"/>
              <a:t>, which is the amount of profit earned on this order. Determine the associated probabilities for its values using a tree diagram. Compute µ and </a:t>
            </a:r>
            <a:r>
              <a:rPr lang="el-GR" altLang="en-US" sz="3200" dirty="0"/>
              <a:t>σ</a:t>
            </a:r>
            <a:r>
              <a:rPr lang="en-US" altLang="en-US" sz="3200" dirty="0"/>
              <a:t>.</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107068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COMPUTER SHIPMENTS &amp; QUALITY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Mechanics – Tree Diagram</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8" descr="09_22-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692" y="2635118"/>
            <a:ext cx="5972175"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249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COMPUTER SHIPMENTS &amp; QUALITY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Mechanics – Probabilities for </a:t>
            </a:r>
            <a:r>
              <a:rPr lang="en-US" altLang="en-US" sz="3200" i="1" dirty="0">
                <a:solidFill>
                  <a:srgbClr val="FF9900"/>
                </a:solidFill>
              </a:rPr>
              <a:t>X</a:t>
            </a:r>
            <a:endParaRPr lang="en-US" altLang="en-US" sz="32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Chapter9.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1780" y="2575775"/>
            <a:ext cx="7391400" cy="282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568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COMPUTER SHIPMENTS &amp; QUALITY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Mechanics – Compute µ and </a:t>
            </a:r>
            <a:r>
              <a:rPr lang="el-GR" altLang="en-US" sz="3200" dirty="0">
                <a:solidFill>
                  <a:srgbClr val="FF9900"/>
                </a:solidFill>
              </a:rPr>
              <a:t>σ</a:t>
            </a:r>
            <a:endParaRPr lang="en-US" altLang="en-US" sz="3200" dirty="0">
              <a:solidFill>
                <a:srgbClr val="FF9900"/>
              </a:solidFill>
            </a:endParaRPr>
          </a:p>
          <a:p>
            <a:pPr>
              <a:buFont typeface="Arial" panose="020B0604020202020204" pitchFamily="34" charset="0"/>
              <a:buChar char="•"/>
            </a:pPr>
            <a:r>
              <a:rPr lang="en-US" altLang="en-US" sz="2800" dirty="0"/>
              <a:t>E(</a:t>
            </a:r>
            <a:r>
              <a:rPr lang="en-US" altLang="en-US" sz="2800" i="1" dirty="0"/>
              <a:t>X</a:t>
            </a:r>
            <a:r>
              <a:rPr lang="en-US" altLang="en-US" sz="2800" dirty="0"/>
              <a:t>) = µ = $7,067</a:t>
            </a:r>
          </a:p>
          <a:p>
            <a:pPr>
              <a:buFont typeface="Arial" panose="020B0604020202020204" pitchFamily="34" charset="0"/>
              <a:buChar char="•"/>
            </a:pPr>
            <a:endParaRPr lang="en-US" altLang="en-US" sz="2800" dirty="0"/>
          </a:p>
          <a:p>
            <a:pPr>
              <a:buFont typeface="Arial" panose="020B0604020202020204" pitchFamily="34" charset="0"/>
              <a:buChar char="•"/>
            </a:pPr>
            <a:r>
              <a:rPr lang="en-US" altLang="en-US" sz="2800" dirty="0" err="1"/>
              <a:t>Var</a:t>
            </a:r>
            <a:r>
              <a:rPr lang="en-US" altLang="en-US" sz="2800" dirty="0"/>
              <a:t>(</a:t>
            </a:r>
            <a:r>
              <a:rPr lang="en-US" altLang="en-US" sz="2800" i="1" dirty="0"/>
              <a:t>X</a:t>
            </a:r>
            <a:r>
              <a:rPr lang="en-US" altLang="en-US" sz="2800" dirty="0"/>
              <a:t>) = </a:t>
            </a:r>
            <a:r>
              <a:rPr lang="el-GR" altLang="en-US" sz="2800" dirty="0"/>
              <a:t>σ</a:t>
            </a:r>
            <a:r>
              <a:rPr lang="en-US" altLang="en-US" sz="2800" baseline="30000" dirty="0"/>
              <a:t>2</a:t>
            </a:r>
            <a:r>
              <a:rPr lang="en-US" altLang="en-US" sz="2800" dirty="0"/>
              <a:t> = 10,986,032 $</a:t>
            </a:r>
            <a:r>
              <a:rPr lang="en-US" altLang="en-US" sz="2800" baseline="30000" dirty="0"/>
              <a:t>2</a:t>
            </a:r>
          </a:p>
          <a:p>
            <a:pPr>
              <a:buFont typeface="Arial" panose="020B0604020202020204" pitchFamily="34" charset="0"/>
              <a:buChar char="•"/>
            </a:pPr>
            <a:endParaRPr lang="en-US" altLang="en-US" sz="2800" dirty="0"/>
          </a:p>
          <a:p>
            <a:pPr>
              <a:buFont typeface="Arial" panose="020B0604020202020204" pitchFamily="34" charset="0"/>
              <a:buChar char="•"/>
            </a:pPr>
            <a:r>
              <a:rPr lang="en-US" altLang="en-US" sz="2800" dirty="0"/>
              <a:t>SD(</a:t>
            </a:r>
            <a:r>
              <a:rPr lang="en-US" altLang="en-US" sz="2800" i="1" dirty="0"/>
              <a:t>X</a:t>
            </a:r>
            <a:r>
              <a:rPr lang="en-US" altLang="en-US" sz="2800" dirty="0"/>
              <a:t>) = </a:t>
            </a:r>
            <a:r>
              <a:rPr lang="el-GR" altLang="en-US" sz="2800" dirty="0"/>
              <a:t>σ</a:t>
            </a:r>
            <a:r>
              <a:rPr lang="en-US" altLang="en-US" sz="2800" dirty="0"/>
              <a:t> = $3,315</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4171657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COMPUTER SHIPMENTS &amp; QUALITY (Contd.)</a:t>
            </a:r>
            <a:endParaRPr lang="en-IN" dirty="0"/>
          </a:p>
        </p:txBody>
      </p:sp>
      <p:sp>
        <p:nvSpPr>
          <p:cNvPr id="3" name="Content Placeholder 2"/>
          <p:cNvSpPr>
            <a:spLocks noGrp="1"/>
          </p:cNvSpPr>
          <p:nvPr>
            <p:ph idx="1"/>
          </p:nvPr>
        </p:nvSpPr>
        <p:spPr/>
        <p:txBody>
          <a:bodyPr/>
          <a:lstStyle/>
          <a:p>
            <a:r>
              <a:rPr lang="en-US" altLang="en-US" sz="3600" dirty="0">
                <a:solidFill>
                  <a:srgbClr val="FF9900"/>
                </a:solidFill>
              </a:rPr>
              <a:t>Message</a:t>
            </a:r>
          </a:p>
          <a:p>
            <a:endParaRPr lang="en-US" altLang="en-US" sz="2400" dirty="0">
              <a:solidFill>
                <a:srgbClr val="FF9900"/>
              </a:solidFill>
            </a:endParaRPr>
          </a:p>
          <a:p>
            <a:pPr>
              <a:buClr>
                <a:srgbClr val="669900"/>
              </a:buClr>
              <a:buSzPct val="75000"/>
            </a:pPr>
            <a:r>
              <a:rPr lang="en-US" altLang="en-US" sz="3200" dirty="0"/>
              <a:t>This is a very profitable deal </a:t>
            </a:r>
            <a:r>
              <a:rPr lang="en-US" altLang="en-US" sz="3200" i="1" dirty="0"/>
              <a:t>on average</a:t>
            </a:r>
            <a:r>
              <a:rPr lang="en-US" altLang="en-US" sz="3200" dirty="0"/>
              <a:t>.  The large standard deviation is a reminder that profits are wiped out if the client receives two refurbished systems.</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127012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286603"/>
            <a:ext cx="10058400" cy="1450757"/>
          </a:xfrm>
        </p:spPr>
        <p:txBody>
          <a:bodyPr>
            <a:normAutofit fontScale="90000"/>
          </a:bodyPr>
          <a:lstStyle/>
          <a:p>
            <a:r>
              <a:rPr lang="en-US" dirty="0"/>
              <a:t>            </a:t>
            </a:r>
            <a:br>
              <a:rPr lang="en-US" dirty="0"/>
            </a:br>
            <a:br>
              <a:rPr lang="en-US" dirty="0"/>
            </a:br>
            <a:r>
              <a:rPr lang="en-US" dirty="0"/>
              <a:t>                                  </a:t>
            </a:r>
            <a:r>
              <a:rPr lang="en-US" dirty="0">
                <a:solidFill>
                  <a:schemeClr val="tx1">
                    <a:lumMod val="85000"/>
                    <a:lumOff val="15000"/>
                  </a:schemeClr>
                </a:solidFill>
              </a:rPr>
              <a:t>MODULE</a:t>
            </a:r>
            <a:br>
              <a:rPr lang="en-US" dirty="0">
                <a:solidFill>
                  <a:schemeClr val="tx1">
                    <a:lumMod val="85000"/>
                    <a:lumOff val="15000"/>
                  </a:schemeClr>
                </a:solidFill>
              </a:rPr>
            </a:br>
            <a:r>
              <a:rPr lang="en-US" dirty="0">
                <a:solidFill>
                  <a:schemeClr val="tx1">
                    <a:lumMod val="85000"/>
                    <a:lumOff val="15000"/>
                  </a:schemeClr>
                </a:solidFill>
              </a:rPr>
              <a:t>                  PROBABILITY &amp; STATISTICS</a:t>
            </a:r>
            <a:endParaRPr lang="en-IN" dirty="0">
              <a:solidFill>
                <a:schemeClr val="tx1">
                  <a:lumMod val="85000"/>
                  <a:lumOff val="15000"/>
                </a:schemeClr>
              </a:solidFill>
            </a:endParaRPr>
          </a:p>
        </p:txBody>
      </p:sp>
      <p:sp>
        <p:nvSpPr>
          <p:cNvPr id="4" name="Footer Placeholder 3"/>
          <p:cNvSpPr>
            <a:spLocks noGrp="1"/>
          </p:cNvSpPr>
          <p:nvPr>
            <p:ph type="ftr" sz="quarter" idx="11"/>
          </p:nvPr>
        </p:nvSpPr>
        <p:spPr/>
        <p:txBody>
          <a:bodyPr/>
          <a:lstStyle/>
          <a:p>
            <a:r>
              <a:rPr lang="en-US" sz="1200" dirty="0"/>
              <a:t>Dr. Sameer Anand, SSCBS, DU</a:t>
            </a:r>
          </a:p>
        </p:txBody>
      </p:sp>
      <p:sp>
        <p:nvSpPr>
          <p:cNvPr id="3" name="Rectangle 2">
            <a:extLst>
              <a:ext uri="{FF2B5EF4-FFF2-40B4-BE49-F238E27FC236}">
                <a16:creationId xmlns:a16="http://schemas.microsoft.com/office/drawing/2014/main" id="{7EA54B01-C1ED-4E7C-B1C8-405C2E582779}"/>
              </a:ext>
            </a:extLst>
          </p:cNvPr>
          <p:cNvSpPr/>
          <p:nvPr/>
        </p:nvSpPr>
        <p:spPr>
          <a:xfrm>
            <a:off x="1307976" y="1811369"/>
            <a:ext cx="9718089" cy="3816429"/>
          </a:xfrm>
          <a:prstGeom prst="rect">
            <a:avLst/>
          </a:prstGeom>
        </p:spPr>
        <p:txBody>
          <a:bodyPr wrap="square">
            <a:spAutoFit/>
          </a:bodyPr>
          <a:lstStyle/>
          <a:p>
            <a:r>
              <a:rPr lang="en-IN" sz="2200" b="1" dirty="0">
                <a:solidFill>
                  <a:schemeClr val="accent1"/>
                </a:solidFill>
                <a:latin typeface="Times New Roman" panose="02020603050405020304" pitchFamily="18" charset="0"/>
              </a:rPr>
              <a:t>Descriptive Analytics</a:t>
            </a:r>
            <a:r>
              <a:rPr lang="en-IN" sz="2200" dirty="0">
                <a:solidFill>
                  <a:schemeClr val="accent1"/>
                </a:solidFill>
                <a:latin typeface="Times New Roman" panose="02020603050405020304" pitchFamily="18" charset="0"/>
              </a:rPr>
              <a:t>: </a:t>
            </a:r>
            <a:r>
              <a:rPr lang="en-IN" sz="2200" dirty="0">
                <a:latin typeface="Times New Roman" panose="02020603050405020304" pitchFamily="18" charset="0"/>
              </a:rPr>
              <a:t>Describing and summarizing data sets, measures of central tendency, dispersion, skewness, kurtosis, Correlation.</a:t>
            </a:r>
          </a:p>
          <a:p>
            <a:r>
              <a:rPr lang="en-IN" sz="2200" b="1" dirty="0">
                <a:solidFill>
                  <a:schemeClr val="accent1"/>
                </a:solidFill>
                <a:latin typeface="Times New Roman" panose="02020603050405020304" pitchFamily="18" charset="0"/>
              </a:rPr>
              <a:t>Probability</a:t>
            </a:r>
            <a:r>
              <a:rPr lang="en-IN" sz="2200" dirty="0">
                <a:solidFill>
                  <a:schemeClr val="accent1"/>
                </a:solidFill>
                <a:latin typeface="Times New Roman" panose="02020603050405020304" pitchFamily="18" charset="0"/>
              </a:rPr>
              <a:t>:</a:t>
            </a:r>
            <a:r>
              <a:rPr lang="en-IN" sz="2200" dirty="0">
                <a:latin typeface="Times New Roman" panose="02020603050405020304" pitchFamily="18" charset="0"/>
              </a:rPr>
              <a:t> Measures of probability, conditional probability, independent event, Bayes’ theorem, random variable, discrete (binomial, Poisson, geometric, hypergeometric, negative binomial) and continuous (uniform, exponential, normal, gamma). Expectation and variance, </a:t>
            </a:r>
            <a:r>
              <a:rPr lang="en-IN" sz="2200" dirty="0" err="1">
                <a:latin typeface="Times New Roman" panose="02020603050405020304" pitchFamily="18" charset="0"/>
              </a:rPr>
              <a:t>markov</a:t>
            </a:r>
            <a:r>
              <a:rPr lang="en-IN" sz="2200" dirty="0">
                <a:latin typeface="Times New Roman" panose="02020603050405020304" pitchFamily="18" charset="0"/>
              </a:rPr>
              <a:t> inequality, </a:t>
            </a:r>
            <a:r>
              <a:rPr lang="en-IN" sz="2200" dirty="0" err="1">
                <a:latin typeface="Times New Roman" panose="02020603050405020304" pitchFamily="18" charset="0"/>
              </a:rPr>
              <a:t>chebyshev’s</a:t>
            </a:r>
            <a:r>
              <a:rPr lang="en-IN" sz="2200" dirty="0">
                <a:latin typeface="Times New Roman" panose="02020603050405020304" pitchFamily="18" charset="0"/>
              </a:rPr>
              <a:t> inequality, central limit theorem.</a:t>
            </a:r>
          </a:p>
          <a:p>
            <a:r>
              <a:rPr lang="en-IN" sz="2200" b="1" dirty="0">
                <a:solidFill>
                  <a:schemeClr val="accent1"/>
                </a:solidFill>
                <a:latin typeface="Times New Roman" panose="02020603050405020304" pitchFamily="18" charset="0"/>
              </a:rPr>
              <a:t>Inferential Statistics: </a:t>
            </a:r>
            <a:r>
              <a:rPr lang="en-IN" sz="2200" dirty="0">
                <a:latin typeface="Times New Roman" panose="02020603050405020304" pitchFamily="18" charset="0"/>
              </a:rPr>
              <a:t>Sampling &amp; Confidence Interval, Inference &amp; Significance. Estimation and Hypothesis Testing, Goodness of fit, Test of Independence, Permutations and Randomization Test, </a:t>
            </a:r>
            <a:r>
              <a:rPr lang="en-IN" sz="2200" dirty="0" err="1">
                <a:latin typeface="Times New Roman" panose="02020603050405020304" pitchFamily="18" charset="0"/>
              </a:rPr>
              <a:t>ttest</a:t>
            </a:r>
            <a:r>
              <a:rPr lang="en-IN" sz="2200" dirty="0">
                <a:latin typeface="Times New Roman" panose="02020603050405020304" pitchFamily="18" charset="0"/>
              </a:rPr>
              <a:t>/z-test (one sample, independent, paired), ANOVA, chi-square.</a:t>
            </a:r>
            <a:endParaRPr lang="en-IN" sz="2200" dirty="0"/>
          </a:p>
        </p:txBody>
      </p:sp>
    </p:spTree>
    <p:extLst>
      <p:ext uri="{BB962C8B-B14F-4D97-AF65-F5344CB8AC3E}">
        <p14:creationId xmlns:p14="http://schemas.microsoft.com/office/powerpoint/2010/main" val="261913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Properties of Expected Values</a:t>
            </a:r>
            <a:endParaRPr lang="en-IN" dirty="0"/>
          </a:p>
        </p:txBody>
      </p:sp>
      <p:sp>
        <p:nvSpPr>
          <p:cNvPr id="3" name="Content Placeholder 2"/>
          <p:cNvSpPr>
            <a:spLocks noGrp="1"/>
          </p:cNvSpPr>
          <p:nvPr>
            <p:ph idx="1"/>
          </p:nvPr>
        </p:nvSpPr>
        <p:spPr/>
        <p:txBody>
          <a:bodyPr>
            <a:normAutofit fontScale="92500" lnSpcReduction="10000"/>
          </a:bodyPr>
          <a:lstStyle/>
          <a:p>
            <a:r>
              <a:rPr lang="en-US" altLang="en-US" sz="3200" dirty="0">
                <a:solidFill>
                  <a:srgbClr val="FF9900"/>
                </a:solidFill>
              </a:rPr>
              <a:t>Adding or Subtracting a Constant (</a:t>
            </a:r>
            <a:r>
              <a:rPr lang="en-US" altLang="en-US" sz="3200" i="1" dirty="0">
                <a:solidFill>
                  <a:srgbClr val="FF9900"/>
                </a:solidFill>
              </a:rPr>
              <a:t>c</a:t>
            </a:r>
            <a:r>
              <a:rPr lang="en-US" altLang="en-US" sz="3200" dirty="0">
                <a:solidFill>
                  <a:srgbClr val="FF9900"/>
                </a:solidFill>
              </a:rPr>
              <a:t>)</a:t>
            </a:r>
          </a:p>
          <a:p>
            <a:endParaRPr lang="en-US" altLang="en-US" dirty="0">
              <a:solidFill>
                <a:srgbClr val="FF9900"/>
              </a:solidFill>
            </a:endParaRPr>
          </a:p>
          <a:p>
            <a:pPr>
              <a:buSzPct val="150000"/>
              <a:buFont typeface="Arial" panose="020B0604020202020204" pitchFamily="34" charset="0"/>
              <a:buChar char="•"/>
            </a:pPr>
            <a:r>
              <a:rPr lang="en-US" altLang="en-US" dirty="0"/>
              <a:t> </a:t>
            </a:r>
            <a:r>
              <a:rPr lang="en-US" altLang="en-US" sz="2800" dirty="0"/>
              <a:t>Changes the expected value by a fixed amount:		</a:t>
            </a:r>
          </a:p>
          <a:p>
            <a:pPr marL="0" indent="0">
              <a:buSzPct val="150000"/>
              <a:buNone/>
            </a:pPr>
            <a:r>
              <a:rPr lang="en-US" altLang="en-US" sz="2800" i="1" dirty="0"/>
              <a:t>                                                              E(X ± c) = E(X) ± c</a:t>
            </a:r>
            <a:r>
              <a:rPr lang="en-US" altLang="en-US" sz="2800" dirty="0"/>
              <a:t>		</a:t>
            </a:r>
          </a:p>
          <a:p>
            <a:pPr>
              <a:buSzPct val="150000"/>
              <a:buFont typeface="Wingdings" pitchFamily="2" charset="2"/>
              <a:buChar char="§"/>
            </a:pPr>
            <a:endParaRPr lang="en-US" altLang="en-US" sz="2800" dirty="0"/>
          </a:p>
          <a:p>
            <a:pPr>
              <a:buSzPct val="150000"/>
              <a:buFont typeface="Arial" panose="020B0604020202020204" pitchFamily="34" charset="0"/>
              <a:buChar char="•"/>
            </a:pPr>
            <a:r>
              <a:rPr lang="en-US" altLang="en-US" sz="2800" dirty="0"/>
              <a:t> Does not change the variance or standard deviation:	</a:t>
            </a:r>
          </a:p>
          <a:p>
            <a:pPr marL="0" indent="0">
              <a:buSzPct val="150000"/>
              <a:buNone/>
            </a:pPr>
            <a:r>
              <a:rPr lang="en-US" altLang="en-US" sz="2800" i="1" dirty="0"/>
              <a:t>                                                              </a:t>
            </a:r>
            <a:r>
              <a:rPr lang="en-US" altLang="en-US" sz="2800" i="1" dirty="0" err="1"/>
              <a:t>Var</a:t>
            </a:r>
            <a:r>
              <a:rPr lang="en-US" altLang="en-US" sz="2800" i="1" dirty="0"/>
              <a:t>(X ± c) = </a:t>
            </a:r>
            <a:r>
              <a:rPr lang="en-US" altLang="en-US" sz="2800" i="1" dirty="0" err="1"/>
              <a:t>Var</a:t>
            </a:r>
            <a:r>
              <a:rPr lang="en-US" altLang="en-US" sz="2800" i="1" dirty="0"/>
              <a:t>(X)</a:t>
            </a:r>
          </a:p>
          <a:p>
            <a:pPr>
              <a:buSzPct val="150000"/>
              <a:buNone/>
            </a:pPr>
            <a:r>
              <a:rPr lang="en-US" altLang="en-US" sz="2800" i="1" dirty="0"/>
              <a:t>				                          SD(X ± c) = SD(X)</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233177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Properties of Expected Values (Contd.)</a:t>
            </a:r>
            <a:endParaRPr lang="en-IN" dirty="0"/>
          </a:p>
        </p:txBody>
      </p:sp>
      <p:sp>
        <p:nvSpPr>
          <p:cNvPr id="3" name="Content Placeholder 2"/>
          <p:cNvSpPr>
            <a:spLocks noGrp="1"/>
          </p:cNvSpPr>
          <p:nvPr>
            <p:ph idx="1"/>
          </p:nvPr>
        </p:nvSpPr>
        <p:spPr/>
        <p:txBody>
          <a:bodyPr>
            <a:normAutofit/>
          </a:bodyPr>
          <a:lstStyle/>
          <a:p>
            <a:r>
              <a:rPr lang="en-US" altLang="en-US" sz="3200" dirty="0">
                <a:solidFill>
                  <a:srgbClr val="FF9900"/>
                </a:solidFill>
              </a:rPr>
              <a:t>Subtracting </a:t>
            </a:r>
            <a:r>
              <a:rPr lang="en-US" altLang="en-US" sz="3200" i="1" dirty="0">
                <a:solidFill>
                  <a:srgbClr val="FF9900"/>
                </a:solidFill>
              </a:rPr>
              <a:t>c</a:t>
            </a:r>
            <a:r>
              <a:rPr lang="en-US" altLang="en-US" sz="3200" dirty="0">
                <a:solidFill>
                  <a:srgbClr val="FF9900"/>
                </a:solidFill>
              </a:rPr>
              <a:t> from Expected Value</a:t>
            </a:r>
            <a:endParaRPr lang="en-US" altLang="en-US" sz="3200" dirty="0"/>
          </a:p>
          <a:p>
            <a:endParaRPr lang="en-IN" sz="32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3" descr="Chapter9.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71966" y="2357438"/>
            <a:ext cx="49784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097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Properties of Expected Values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Multiplying by a Constant (</a:t>
            </a:r>
            <a:r>
              <a:rPr lang="en-US" altLang="en-US" sz="3200" i="1" dirty="0">
                <a:solidFill>
                  <a:srgbClr val="FF9900"/>
                </a:solidFill>
              </a:rPr>
              <a:t>c</a:t>
            </a:r>
            <a:r>
              <a:rPr lang="en-US" altLang="en-US" sz="3200" dirty="0">
                <a:solidFill>
                  <a:srgbClr val="FF9900"/>
                </a:solidFill>
              </a:rPr>
              <a:t>)</a:t>
            </a:r>
          </a:p>
          <a:p>
            <a:endParaRPr lang="en-US" altLang="en-US" dirty="0">
              <a:solidFill>
                <a:srgbClr val="FF9900"/>
              </a:solidFill>
            </a:endParaRPr>
          </a:p>
          <a:p>
            <a:pPr>
              <a:buSzPct val="150000"/>
              <a:buFont typeface="Arial" panose="020B0604020202020204" pitchFamily="34" charset="0"/>
              <a:buChar char="•"/>
            </a:pPr>
            <a:r>
              <a:rPr lang="en-US" altLang="en-US" sz="2800" dirty="0"/>
              <a:t>Changes the mean and standard deviation by a factor of </a:t>
            </a:r>
            <a:r>
              <a:rPr lang="en-US" altLang="en-US" sz="2800" i="1" dirty="0"/>
              <a:t>c</a:t>
            </a:r>
            <a:r>
              <a:rPr lang="en-US" altLang="en-US" sz="2800" dirty="0"/>
              <a:t>:	</a:t>
            </a:r>
          </a:p>
          <a:p>
            <a:pPr marL="0" indent="0">
              <a:buSzPct val="150000"/>
              <a:buNone/>
            </a:pPr>
            <a:r>
              <a:rPr lang="en-US" altLang="en-US" sz="2800" i="1" dirty="0"/>
              <a:t>                                                             E(</a:t>
            </a:r>
            <a:r>
              <a:rPr lang="en-US" altLang="en-US" sz="2800" i="1" dirty="0" err="1"/>
              <a:t>cX</a:t>
            </a:r>
            <a:r>
              <a:rPr lang="en-US" altLang="en-US" sz="2800" i="1" dirty="0"/>
              <a:t>) = c E(X)</a:t>
            </a:r>
          </a:p>
          <a:p>
            <a:pPr marL="0" indent="0">
              <a:buSzPct val="150000"/>
              <a:buNone/>
            </a:pPr>
            <a:r>
              <a:rPr lang="en-US" altLang="en-US" sz="2800" i="1" dirty="0"/>
              <a:t>					 SD(</a:t>
            </a:r>
            <a:r>
              <a:rPr lang="en-US" altLang="en-US" sz="2800" i="1" dirty="0" err="1"/>
              <a:t>cX</a:t>
            </a:r>
            <a:r>
              <a:rPr lang="en-US" altLang="en-US" sz="2800" i="1" dirty="0"/>
              <a:t>) = |c| SD(X)</a:t>
            </a:r>
            <a:r>
              <a:rPr lang="en-US" altLang="en-US" sz="2800" dirty="0"/>
              <a:t>			</a:t>
            </a:r>
          </a:p>
          <a:p>
            <a:pPr>
              <a:buSzPct val="150000"/>
              <a:buFont typeface="Arial" panose="020B0604020202020204" pitchFamily="34" charset="0"/>
              <a:buChar char="•"/>
            </a:pPr>
            <a:r>
              <a:rPr lang="en-US" altLang="en-US" sz="2800" dirty="0"/>
              <a:t>Changes the variance by a factor of </a:t>
            </a:r>
            <a:r>
              <a:rPr lang="en-US" altLang="en-US" sz="2800" i="1" dirty="0"/>
              <a:t>c</a:t>
            </a:r>
            <a:r>
              <a:rPr lang="en-US" altLang="en-US" sz="2800" i="1" baseline="30000" dirty="0"/>
              <a:t>2</a:t>
            </a:r>
            <a:r>
              <a:rPr lang="en-US" altLang="en-US" sz="2800" dirty="0"/>
              <a:t>:</a:t>
            </a:r>
          </a:p>
          <a:p>
            <a:pPr marL="0" indent="0">
              <a:buSzPct val="150000"/>
              <a:buNone/>
            </a:pPr>
            <a:r>
              <a:rPr lang="en-US" altLang="en-US" sz="2800" dirty="0"/>
              <a:t>				          </a:t>
            </a:r>
            <a:r>
              <a:rPr lang="en-US" altLang="en-US" sz="2800" i="1" dirty="0" err="1"/>
              <a:t>Var</a:t>
            </a:r>
            <a:r>
              <a:rPr lang="en-US" altLang="en-US" sz="2800" i="1" dirty="0"/>
              <a:t>(</a:t>
            </a:r>
            <a:r>
              <a:rPr lang="en-US" altLang="en-US" sz="2800" i="1" dirty="0" err="1"/>
              <a:t>cX</a:t>
            </a:r>
            <a:r>
              <a:rPr lang="en-US" altLang="en-US" sz="2800" i="1" dirty="0"/>
              <a:t>) = c</a:t>
            </a:r>
            <a:r>
              <a:rPr lang="en-US" altLang="en-US" sz="2800" i="1" baseline="30000" dirty="0"/>
              <a:t>2</a:t>
            </a:r>
            <a:r>
              <a:rPr lang="en-US" altLang="en-US" sz="2800" i="1" dirty="0"/>
              <a:t> </a:t>
            </a:r>
            <a:r>
              <a:rPr lang="en-US" altLang="en-US" sz="2800" i="1" dirty="0" err="1"/>
              <a:t>Var</a:t>
            </a:r>
            <a:r>
              <a:rPr lang="en-US" altLang="en-US" sz="2800" i="1" dirty="0"/>
              <a:t>(X)</a:t>
            </a:r>
            <a:endParaRPr lang="en-US" altLang="en-US" sz="2800" dirty="0"/>
          </a:p>
          <a:p>
            <a:pPr>
              <a:buSzPct val="150000"/>
              <a:buFont typeface="Arial" panose="020B0604020202020204" pitchFamily="34" charset="0"/>
              <a:buChar char="•"/>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927307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Properties of Expected Values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Multiplying Expected Value by </a:t>
            </a:r>
            <a:r>
              <a:rPr lang="en-US" altLang="en-US" sz="3200" i="1" dirty="0">
                <a:solidFill>
                  <a:srgbClr val="FF9900"/>
                </a:solidFill>
              </a:rPr>
              <a:t>c</a:t>
            </a:r>
            <a:endParaRPr lang="en-US" altLang="en-US" sz="32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Chapter9.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7454" y="2279560"/>
            <a:ext cx="4769290" cy="4032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727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Properties of Expected Values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Rules for Expected Values (</a:t>
            </a:r>
            <a:r>
              <a:rPr lang="en-US" altLang="en-US" sz="3200" i="1" dirty="0">
                <a:solidFill>
                  <a:srgbClr val="FF9900"/>
                </a:solidFill>
              </a:rPr>
              <a:t>a </a:t>
            </a:r>
            <a:r>
              <a:rPr lang="en-US" altLang="en-US" sz="3200" dirty="0">
                <a:solidFill>
                  <a:srgbClr val="FF9900"/>
                </a:solidFill>
              </a:rPr>
              <a:t>and </a:t>
            </a:r>
            <a:r>
              <a:rPr lang="en-US" altLang="en-US" sz="3200" i="1" dirty="0">
                <a:solidFill>
                  <a:srgbClr val="FF9900"/>
                </a:solidFill>
              </a:rPr>
              <a:t>b</a:t>
            </a:r>
            <a:r>
              <a:rPr lang="en-US" altLang="en-US" sz="3200" dirty="0">
                <a:solidFill>
                  <a:srgbClr val="FF9900"/>
                </a:solidFill>
              </a:rPr>
              <a:t> are constants)</a:t>
            </a:r>
          </a:p>
          <a:p>
            <a:endParaRPr lang="en-US" altLang="en-US" dirty="0"/>
          </a:p>
          <a:p>
            <a:pPr>
              <a:buSzPct val="150000"/>
              <a:buFont typeface="Arial" panose="020B0604020202020204" pitchFamily="34" charset="0"/>
              <a:buChar char="•"/>
            </a:pPr>
            <a:r>
              <a:rPr lang="en-US" altLang="en-US" sz="2800" i="1" dirty="0"/>
              <a:t>E(a + </a:t>
            </a:r>
            <a:r>
              <a:rPr lang="en-US" altLang="en-US" sz="2800" i="1" dirty="0" err="1"/>
              <a:t>bX</a:t>
            </a:r>
            <a:r>
              <a:rPr lang="en-US" altLang="en-US" sz="2800" i="1" dirty="0"/>
              <a:t>) = a + </a:t>
            </a:r>
            <a:r>
              <a:rPr lang="en-US" altLang="en-US" sz="2800" i="1" dirty="0" err="1"/>
              <a:t>bE</a:t>
            </a:r>
            <a:r>
              <a:rPr lang="en-US" altLang="en-US" sz="2800" i="1" dirty="0"/>
              <a:t>(X)</a:t>
            </a:r>
          </a:p>
          <a:p>
            <a:pPr>
              <a:buSzPct val="150000"/>
              <a:buFont typeface="Arial" panose="020B0604020202020204" pitchFamily="34" charset="0"/>
              <a:buChar char="•"/>
            </a:pPr>
            <a:endParaRPr lang="en-US" altLang="en-US" sz="2800" i="1" dirty="0"/>
          </a:p>
          <a:p>
            <a:pPr>
              <a:buSzPct val="150000"/>
              <a:buFont typeface="Arial" panose="020B0604020202020204" pitchFamily="34" charset="0"/>
              <a:buChar char="•"/>
            </a:pPr>
            <a:r>
              <a:rPr lang="en-US" altLang="en-US" sz="2800" i="1" dirty="0"/>
              <a:t>SD(a + b X) = |</a:t>
            </a:r>
            <a:r>
              <a:rPr lang="en-US" altLang="en-US" sz="2800" i="1" dirty="0" err="1"/>
              <a:t>b|SD</a:t>
            </a:r>
            <a:r>
              <a:rPr lang="en-US" altLang="en-US" sz="2800" i="1" dirty="0"/>
              <a:t>(X)</a:t>
            </a:r>
          </a:p>
          <a:p>
            <a:pPr marL="0" indent="0">
              <a:buSzPct val="150000"/>
              <a:buNone/>
            </a:pPr>
            <a:endParaRPr lang="en-US" altLang="en-US" sz="2800" i="1" dirty="0"/>
          </a:p>
          <a:p>
            <a:pPr>
              <a:buSzPct val="150000"/>
              <a:buFont typeface="Arial" panose="020B0604020202020204" pitchFamily="34" charset="0"/>
              <a:buChar char="•"/>
            </a:pPr>
            <a:r>
              <a:rPr lang="en-US" altLang="en-US" sz="2800" i="1" dirty="0" err="1"/>
              <a:t>Var</a:t>
            </a:r>
            <a:r>
              <a:rPr lang="en-US" altLang="en-US" sz="2800" i="1" dirty="0"/>
              <a:t>(a + </a:t>
            </a:r>
            <a:r>
              <a:rPr lang="en-US" altLang="en-US" sz="2800" i="1" dirty="0" err="1"/>
              <a:t>bX</a:t>
            </a:r>
            <a:r>
              <a:rPr lang="en-US" altLang="en-US" sz="2800" i="1" dirty="0"/>
              <a:t>) = b</a:t>
            </a:r>
            <a:r>
              <a:rPr lang="en-US" altLang="en-US" sz="2800" i="1" baseline="30000" dirty="0"/>
              <a:t>2</a:t>
            </a:r>
            <a:r>
              <a:rPr lang="en-US" altLang="en-US" sz="2800" i="1" dirty="0"/>
              <a:t>Var(X)</a:t>
            </a:r>
          </a:p>
          <a:p>
            <a:pPr>
              <a:buSzPct val="150000"/>
              <a:buFont typeface="Arial" panose="020B0604020202020204" pitchFamily="34" charset="0"/>
              <a:buChar char="•"/>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219385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Comparing Random Variables </a:t>
            </a:r>
            <a:endParaRPr lang="en-IN" dirty="0"/>
          </a:p>
        </p:txBody>
      </p:sp>
      <p:sp>
        <p:nvSpPr>
          <p:cNvPr id="3" name="Content Placeholder 2"/>
          <p:cNvSpPr>
            <a:spLocks noGrp="1"/>
          </p:cNvSpPr>
          <p:nvPr>
            <p:ph idx="1"/>
          </p:nvPr>
        </p:nvSpPr>
        <p:spPr/>
        <p:txBody>
          <a:bodyPr/>
          <a:lstStyle/>
          <a:p>
            <a:pPr>
              <a:buSzPct val="150000"/>
              <a:buFont typeface="Arial" panose="020B0604020202020204" pitchFamily="34" charset="0"/>
              <a:buChar char="•"/>
            </a:pPr>
            <a:endParaRPr lang="en-US" altLang="en-US" sz="3200" dirty="0"/>
          </a:p>
          <a:p>
            <a:pPr>
              <a:buSzPct val="150000"/>
              <a:buFont typeface="Arial" panose="020B0604020202020204" pitchFamily="34" charset="0"/>
              <a:buChar char="•"/>
            </a:pPr>
            <a:r>
              <a:rPr lang="en-US" altLang="en-US" sz="3200" dirty="0"/>
              <a:t>May require transforming random variables into new ones that have a common scale</a:t>
            </a:r>
          </a:p>
          <a:p>
            <a:pPr>
              <a:buSzPct val="150000"/>
              <a:buFont typeface="Arial" panose="020B0604020202020204" pitchFamily="34" charset="0"/>
              <a:buChar char="•"/>
            </a:pPr>
            <a:endParaRPr lang="en-US" altLang="en-US" sz="3200" dirty="0"/>
          </a:p>
          <a:p>
            <a:pPr>
              <a:buSzPct val="150000"/>
              <a:buFont typeface="Arial" panose="020B0604020202020204" pitchFamily="34" charset="0"/>
              <a:buChar char="•"/>
            </a:pPr>
            <a:r>
              <a:rPr lang="en-US" altLang="en-US" sz="3200" dirty="0"/>
              <a:t>May require adjusting if the results from the mean and standard deviation are mixed</a:t>
            </a:r>
            <a:endParaRPr lang="en-US" altLang="en-US" sz="3200" i="1"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34552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Comparing Random Variables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The Sharpe Ratio</a:t>
            </a:r>
          </a:p>
          <a:p>
            <a:endParaRPr lang="en-US" altLang="en-US" dirty="0">
              <a:solidFill>
                <a:srgbClr val="FF9900"/>
              </a:solidFill>
            </a:endParaRPr>
          </a:p>
          <a:p>
            <a:pPr>
              <a:buSzPct val="150000"/>
              <a:buFont typeface="Arial" panose="020B0604020202020204" pitchFamily="34" charset="0"/>
              <a:buChar char="•"/>
            </a:pPr>
            <a:r>
              <a:rPr lang="en-US" altLang="en-US" sz="2800" dirty="0"/>
              <a:t>Popular in finance</a:t>
            </a:r>
          </a:p>
          <a:p>
            <a:pPr>
              <a:buSzPct val="150000"/>
              <a:buFont typeface="Arial" panose="020B0604020202020204" pitchFamily="34" charset="0"/>
              <a:buChar char="•"/>
            </a:pPr>
            <a:r>
              <a:rPr lang="en-US" altLang="en-US" sz="2800" dirty="0"/>
              <a:t>Is the ratio of an investment’s net expected gain to its standard deviation</a:t>
            </a:r>
          </a:p>
          <a:p>
            <a:pPr>
              <a:buSzPct val="150000"/>
              <a:buFont typeface="Arial" panose="020B0604020202020204" pitchFamily="34" charset="0"/>
              <a:buChar char="•"/>
            </a:pPr>
            <a:endParaRPr lang="en-US" altLang="en-US" i="1"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073278195"/>
              </p:ext>
            </p:extLst>
          </p:nvPr>
        </p:nvGraphicFramePr>
        <p:xfrm>
          <a:off x="4850212" y="4247387"/>
          <a:ext cx="2182813" cy="941388"/>
        </p:xfrm>
        <a:graphic>
          <a:graphicData uri="http://schemas.openxmlformats.org/presentationml/2006/ole">
            <mc:AlternateContent xmlns:mc="http://schemas.openxmlformats.org/markup-compatibility/2006">
              <mc:Choice xmlns:v="urn:schemas-microsoft-com:vml" Requires="v">
                <p:oleObj name="Equation" r:id="rId2" imgW="901309" imgH="418918" progId="Equation.3">
                  <p:embed/>
                </p:oleObj>
              </mc:Choice>
              <mc:Fallback>
                <p:oleObj name="Equation" r:id="rId2" imgW="901309" imgH="418918"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212" y="4247387"/>
                        <a:ext cx="2182813" cy="941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8522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Comparing Random Variables (Contd.)</a:t>
            </a:r>
            <a:endParaRPr lang="en-IN" dirty="0"/>
          </a:p>
        </p:txBody>
      </p:sp>
      <p:sp>
        <p:nvSpPr>
          <p:cNvPr id="3" name="Content Placeholder 2"/>
          <p:cNvSpPr>
            <a:spLocks noGrp="1"/>
          </p:cNvSpPr>
          <p:nvPr>
            <p:ph idx="1"/>
          </p:nvPr>
        </p:nvSpPr>
        <p:spPr/>
        <p:txBody>
          <a:bodyPr/>
          <a:lstStyle/>
          <a:p>
            <a:r>
              <a:rPr lang="en-US" altLang="en-US" sz="3600" dirty="0">
                <a:solidFill>
                  <a:srgbClr val="FF9900"/>
                </a:solidFill>
              </a:rPr>
              <a:t>The Sharpe Ratio – An Example</a:t>
            </a:r>
          </a:p>
          <a:p>
            <a:endParaRPr lang="en-US" altLang="en-US" sz="3600" dirty="0">
              <a:solidFill>
                <a:srgbClr val="FF9900"/>
              </a:solidFill>
            </a:endParaRPr>
          </a:p>
          <a:p>
            <a:endParaRPr lang="en-IN" dirty="0"/>
          </a:p>
          <a:p>
            <a:endParaRPr lang="en-IN" dirty="0"/>
          </a:p>
          <a:p>
            <a:r>
              <a:rPr lang="en-US" altLang="en-US" sz="2800" dirty="0"/>
              <a:t>S(</a:t>
            </a:r>
            <a:r>
              <a:rPr lang="en-US" altLang="en-US" sz="2800" i="1" dirty="0"/>
              <a:t>Apple</a:t>
            </a:r>
            <a:r>
              <a:rPr lang="en-US" altLang="en-US" sz="2800" dirty="0"/>
              <a:t>) = 0.151</a:t>
            </a:r>
          </a:p>
          <a:p>
            <a:r>
              <a:rPr lang="en-US" altLang="en-US" sz="2800" dirty="0"/>
              <a:t>S(</a:t>
            </a:r>
            <a:r>
              <a:rPr lang="en-US" altLang="en-US" sz="2800" i="1" dirty="0"/>
              <a:t>McDonald’s</a:t>
            </a:r>
            <a:r>
              <a:rPr lang="en-US" altLang="en-US" sz="2800" dirty="0"/>
              <a:t>) = 0.135</a:t>
            </a:r>
          </a:p>
          <a:p>
            <a:r>
              <a:rPr lang="en-US" altLang="en-US" sz="2800" dirty="0"/>
              <a:t>Apple is preferred to McDonald’s</a:t>
            </a:r>
            <a:endParaRPr lang="en-US" altLang="en-US" sz="2800" i="1"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5" descr="Chapter9.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6059" y="2408349"/>
            <a:ext cx="4741863" cy="166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6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Best Practices</a:t>
            </a:r>
            <a:endParaRPr lang="en-IN" dirty="0"/>
          </a:p>
        </p:txBody>
      </p:sp>
      <p:sp>
        <p:nvSpPr>
          <p:cNvPr id="3" name="Content Placeholder 2"/>
          <p:cNvSpPr>
            <a:spLocks noGrp="1"/>
          </p:cNvSpPr>
          <p:nvPr>
            <p:ph idx="1"/>
          </p:nvPr>
        </p:nvSpPr>
        <p:spPr/>
        <p:txBody>
          <a:bodyPr/>
          <a:lstStyle/>
          <a:p>
            <a:pPr>
              <a:buSzPct val="150000"/>
              <a:buFont typeface="Arial" panose="020B0604020202020204" pitchFamily="34" charset="0"/>
              <a:buChar char="•"/>
            </a:pPr>
            <a:r>
              <a:rPr lang="en-US" altLang="en-US" sz="2800" dirty="0"/>
              <a:t>Use random variables to represent uncertain outcomes.</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Draw the random variable.</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Recognize that random variables represent models.</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Keep track of the units of a random variable.</a:t>
            </a:r>
          </a:p>
          <a:p>
            <a:pPr>
              <a:buSzPct val="150000"/>
              <a:buFont typeface="Arial" panose="020B0604020202020204" pitchFamily="34" charset="0"/>
              <a:buChar char="•"/>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362033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Pitfalls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Do not confuse  </a:t>
                </a:r>
                <a14:m>
                  <m:oMath xmlns:m="http://schemas.openxmlformats.org/officeDocument/2006/math">
                    <m:bar>
                      <m:barPr>
                        <m:pos m:val="top"/>
                        <m:ctrlPr>
                          <a:rPr lang="en-US" altLang="en-US" sz="2800" i="1" smtClean="0">
                            <a:latin typeface="Cambria Math" panose="02040503050406030204" pitchFamily="18" charset="0"/>
                          </a:rPr>
                        </m:ctrlPr>
                      </m:barPr>
                      <m:e>
                        <m:r>
                          <a:rPr lang="en-IN" altLang="en-US" sz="2800" b="0" i="1" smtClean="0">
                            <a:latin typeface="Cambria Math"/>
                          </a:rPr>
                          <m:t>𝑥</m:t>
                        </m:r>
                      </m:e>
                    </m:bar>
                  </m:oMath>
                </a14:m>
                <a:r>
                  <a:rPr lang="en-US" altLang="en-US" sz="2800" dirty="0"/>
                  <a:t>   with µ or </a:t>
                </a:r>
                <a:r>
                  <a:rPr lang="en-US" altLang="en-US" sz="2800" i="1" dirty="0"/>
                  <a:t>s </a:t>
                </a:r>
                <a:r>
                  <a:rPr lang="en-US" altLang="en-US" sz="2800" dirty="0"/>
                  <a:t>with </a:t>
                </a:r>
                <a:r>
                  <a:rPr lang="el-GR" altLang="en-US" sz="2800" dirty="0"/>
                  <a:t>σ</a:t>
                </a:r>
                <a:r>
                  <a:rPr lang="en-US" altLang="en-US" sz="2800" dirty="0"/>
                  <a:t>.</a:t>
                </a:r>
                <a:endParaRPr lang="el-GR" altLang="en-US" sz="2800" dirty="0"/>
              </a:p>
              <a:p>
                <a:pPr marL="0" indent="0">
                  <a:buSzPct val="150000"/>
                  <a:buNone/>
                </a:pPr>
                <a:endParaRPr lang="en-US" altLang="en-US" sz="2800" dirty="0"/>
              </a:p>
              <a:p>
                <a:pPr>
                  <a:buSzPct val="150000"/>
                  <a:buFont typeface="Arial" panose="020B0604020202020204" pitchFamily="34" charset="0"/>
                  <a:buChar char="•"/>
                </a:pPr>
                <a:r>
                  <a:rPr lang="en-US" altLang="en-US" sz="2800" dirty="0"/>
                  <a:t>Do not mix up </a:t>
                </a:r>
                <a:r>
                  <a:rPr lang="en-US" altLang="en-US" sz="2800" i="1" dirty="0"/>
                  <a:t>X </a:t>
                </a:r>
                <a:r>
                  <a:rPr lang="en-US" altLang="en-US" sz="2800" dirty="0"/>
                  <a:t>with </a:t>
                </a:r>
                <a:r>
                  <a:rPr lang="en-US" altLang="en-US" sz="2800" i="1" dirty="0"/>
                  <a:t>x</a:t>
                </a:r>
                <a:r>
                  <a:rPr lang="en-US" altLang="en-US" sz="2800" dirty="0"/>
                  <a:t>.</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Do not forget to square constants in variances.</a:t>
                </a:r>
              </a:p>
              <a:p>
                <a:endParaRPr lang="en-I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970"/>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55394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72F7-DD57-4B15-BB9D-070288A8265C}"/>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8303F2F5-D1E1-4775-A29C-48A719483A1F}"/>
              </a:ext>
            </a:extLst>
          </p:cNvPr>
          <p:cNvSpPr>
            <a:spLocks noGrp="1"/>
          </p:cNvSpPr>
          <p:nvPr>
            <p:ph idx="1"/>
          </p:nvPr>
        </p:nvSpPr>
        <p:spPr/>
        <p:txBody>
          <a:bodyPr/>
          <a:lstStyle/>
          <a:p>
            <a:pPr marL="457200" indent="-457200">
              <a:buFont typeface="+mj-lt"/>
              <a:buAutoNum type="arabicPeriod"/>
            </a:pPr>
            <a:r>
              <a:rPr lang="en-IN" dirty="0"/>
              <a:t>Business Analytics : JAMES EVANS</a:t>
            </a:r>
          </a:p>
          <a:p>
            <a:pPr marL="457200" indent="-457200">
              <a:buFont typeface="+mj-lt"/>
              <a:buAutoNum type="arabicPeriod"/>
            </a:pPr>
            <a:r>
              <a:rPr lang="en-IN" dirty="0"/>
              <a:t>Statistics for Business : STINE AND FOSTER</a:t>
            </a:r>
          </a:p>
          <a:p>
            <a:pPr marL="457200" indent="-457200">
              <a:buFont typeface="+mj-lt"/>
              <a:buAutoNum type="arabicPeriod"/>
            </a:pPr>
            <a:r>
              <a:rPr lang="en-IN" dirty="0"/>
              <a:t>Introduction to Probability Models  :  Sheldon Ross</a:t>
            </a:r>
          </a:p>
          <a:p>
            <a:pPr marL="457200" indent="-457200">
              <a:buFont typeface="+mj-lt"/>
              <a:buAutoNum type="arabicPeriod"/>
            </a:pPr>
            <a:r>
              <a:rPr lang="en-IN" dirty="0"/>
              <a:t>An Introduction to Statistical Learning with Applications in R : Gareth James, Daniela Witten, Trevor Hastie, Robert </a:t>
            </a:r>
            <a:r>
              <a:rPr lang="en-IN" dirty="0" err="1"/>
              <a:t>Tibshirani</a:t>
            </a:r>
            <a:endParaRPr lang="en-IN" dirty="0"/>
          </a:p>
          <a:p>
            <a:pPr marL="457200" indent="-457200">
              <a:buFont typeface="+mj-lt"/>
              <a:buAutoNum type="arabicPeriod"/>
            </a:pPr>
            <a:r>
              <a:rPr lang="en-IN" dirty="0"/>
              <a:t>Business Analytics – The Science of Data – Driven Decision Making : U. Dinesh Kumar, Wiley</a:t>
            </a:r>
          </a:p>
          <a:p>
            <a:pPr marL="0" indent="0">
              <a:buNone/>
            </a:pPr>
            <a:r>
              <a:rPr lang="en-IN" dirty="0"/>
              <a:t>         </a:t>
            </a:r>
          </a:p>
        </p:txBody>
      </p:sp>
      <p:sp>
        <p:nvSpPr>
          <p:cNvPr id="4" name="Footer Placeholder 3">
            <a:extLst>
              <a:ext uri="{FF2B5EF4-FFF2-40B4-BE49-F238E27FC236}">
                <a16:creationId xmlns:a16="http://schemas.microsoft.com/office/drawing/2014/main" id="{94DA4274-97A1-4E10-A93E-6A39B0BF8415}"/>
              </a:ext>
            </a:extLst>
          </p:cNvPr>
          <p:cNvSpPr>
            <a:spLocks noGrp="1"/>
          </p:cNvSpPr>
          <p:nvPr>
            <p:ph type="ftr" sz="quarter" idx="11"/>
          </p:nvPr>
        </p:nvSpPr>
        <p:spPr/>
        <p:txBody>
          <a:bodyPr/>
          <a:lstStyle/>
          <a:p>
            <a:r>
              <a:rPr lang="en-US" sz="1200" dirty="0"/>
              <a:t>Dr. Sameer Anand, SSCBS, DU</a:t>
            </a:r>
          </a:p>
        </p:txBody>
      </p:sp>
    </p:spTree>
    <p:extLst>
      <p:ext uri="{BB962C8B-B14F-4D97-AF65-F5344CB8AC3E}">
        <p14:creationId xmlns:p14="http://schemas.microsoft.com/office/powerpoint/2010/main" val="1546167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IN" sz="4400" dirty="0"/>
              <a:t>Probability Models </a:t>
            </a:r>
          </a:p>
          <a:p>
            <a:pPr algn="ctr"/>
            <a:r>
              <a:rPr lang="en-IN" sz="4400" dirty="0"/>
              <a:t>for Counts</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flipV="1">
            <a:off x="1249251" y="3412897"/>
            <a:ext cx="9890974" cy="12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952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Random Variables for Counts</a:t>
            </a:r>
            <a:endParaRPr lang="en-IN" dirty="0"/>
          </a:p>
        </p:txBody>
      </p:sp>
      <p:sp>
        <p:nvSpPr>
          <p:cNvPr id="3" name="Content Placeholder 2"/>
          <p:cNvSpPr>
            <a:spLocks noGrp="1"/>
          </p:cNvSpPr>
          <p:nvPr>
            <p:ph idx="1"/>
          </p:nvPr>
        </p:nvSpPr>
        <p:spPr/>
        <p:txBody>
          <a:bodyPr>
            <a:normAutofit/>
          </a:bodyPr>
          <a:lstStyle/>
          <a:p>
            <a:pPr marL="0" indent="0" algn="just">
              <a:buSzPct val="150000"/>
              <a:buNone/>
            </a:pPr>
            <a:r>
              <a:rPr lang="en-US" altLang="en-US" sz="3200" dirty="0">
                <a:solidFill>
                  <a:srgbClr val="FF9900"/>
                </a:solidFill>
              </a:rPr>
              <a:t>How many doctors should management expect a detail rep to meet in a day if only 40% of visits reach a doctor?  Is a rep who visits 8 or more doctors in a day doing exceptionally well?</a:t>
            </a:r>
          </a:p>
          <a:p>
            <a:pPr>
              <a:buSzPct val="150000"/>
              <a:buFont typeface="Arial" panose="020B0604020202020204" pitchFamily="34" charset="0"/>
              <a:buChar char="•"/>
            </a:pPr>
            <a:endParaRPr lang="en-US" altLang="en-US" sz="3200" dirty="0">
              <a:solidFill>
                <a:srgbClr val="FF9900"/>
              </a:solidFill>
            </a:endParaRPr>
          </a:p>
          <a:p>
            <a:pPr algn="just">
              <a:buSzPct val="150000"/>
              <a:buFont typeface="Arial" panose="020B0604020202020204" pitchFamily="34" charset="0"/>
              <a:buChar char="•"/>
            </a:pPr>
            <a:r>
              <a:rPr lang="en-US" altLang="en-US" sz="3200" dirty="0"/>
              <a:t>Need a discrete random variable to model counts and provide a method for finding probabilities</a:t>
            </a:r>
          </a:p>
          <a:p>
            <a:pPr marL="0" indent="0">
              <a:buSzPct val="150000"/>
              <a:buNone/>
            </a:pPr>
            <a:endParaRPr lang="en-IN" sz="32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55796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Random Variables for Counts (Contd.)</a:t>
            </a: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US" altLang="en-US" sz="3200" dirty="0">
                <a:solidFill>
                  <a:srgbClr val="FF9900"/>
                </a:solidFill>
              </a:rPr>
              <a:t>Bernoulli Random Variable</a:t>
            </a:r>
          </a:p>
          <a:p>
            <a:endParaRPr lang="en-US" altLang="en-US" dirty="0">
              <a:solidFill>
                <a:srgbClr val="FF9900"/>
              </a:solidFill>
            </a:endParaRPr>
          </a:p>
          <a:p>
            <a:pPr marL="0" indent="0">
              <a:buNone/>
            </a:pPr>
            <a:r>
              <a:rPr lang="en-US" altLang="en-US" sz="2800" dirty="0"/>
              <a:t>Bernoulli trials are random events with three characteristics: </a:t>
            </a:r>
          </a:p>
          <a:p>
            <a:endParaRPr lang="en-US" altLang="en-US" sz="2800" dirty="0">
              <a:solidFill>
                <a:srgbClr val="FF9900"/>
              </a:solidFill>
            </a:endParaRPr>
          </a:p>
          <a:p>
            <a:pPr>
              <a:buSzPct val="150000"/>
              <a:buFont typeface="Arial" panose="020B0604020202020204" pitchFamily="34" charset="0"/>
              <a:buChar char="•"/>
            </a:pPr>
            <a:r>
              <a:rPr lang="en-US" altLang="en-US" sz="2800" dirty="0"/>
              <a:t>Two possible outcomes (success, failure)</a:t>
            </a:r>
          </a:p>
          <a:p>
            <a:pPr marL="0" indent="0">
              <a:buSzPct val="150000"/>
              <a:buNone/>
            </a:pPr>
            <a:endParaRPr lang="en-US" altLang="en-US" sz="2800" dirty="0"/>
          </a:p>
          <a:p>
            <a:pPr>
              <a:buSzPct val="150000"/>
              <a:buFont typeface="Arial" panose="020B0604020202020204" pitchFamily="34" charset="0"/>
              <a:buChar char="•"/>
            </a:pPr>
            <a:r>
              <a:rPr lang="en-US" altLang="en-US" sz="2800" dirty="0"/>
              <a:t>Fixed probability of success (</a:t>
            </a:r>
            <a:r>
              <a:rPr lang="en-US" altLang="en-US" sz="2800" i="1" dirty="0"/>
              <a:t>p</a:t>
            </a:r>
            <a:r>
              <a:rPr lang="en-US" altLang="en-US" sz="2800" dirty="0"/>
              <a:t>)</a:t>
            </a:r>
          </a:p>
          <a:p>
            <a:pPr marL="0" indent="0">
              <a:buSzPct val="150000"/>
              <a:buNone/>
            </a:pPr>
            <a:endParaRPr lang="en-US" altLang="en-US" sz="2800" dirty="0"/>
          </a:p>
          <a:p>
            <a:pPr>
              <a:buSzPct val="150000"/>
              <a:buFont typeface="Arial" panose="020B0604020202020204" pitchFamily="34" charset="0"/>
              <a:buChar char="•"/>
            </a:pPr>
            <a:r>
              <a:rPr lang="en-US" altLang="en-US" sz="2800" dirty="0"/>
              <a:t>Independence</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5828075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Bernoulli Distribution</a:t>
            </a:r>
            <a:endParaRPr lang="en-IN" dirty="0">
              <a:solidFill>
                <a:srgbClr val="0070C0"/>
              </a:solidFill>
            </a:endParaRPr>
          </a:p>
        </p:txBody>
      </p:sp>
      <p:sp>
        <p:nvSpPr>
          <p:cNvPr id="3" name="Content Placeholder 2"/>
          <p:cNvSpPr>
            <a:spLocks noGrp="1"/>
          </p:cNvSpPr>
          <p:nvPr>
            <p:ph idx="1"/>
          </p:nvPr>
        </p:nvSpPr>
        <p:spPr/>
        <p:txBody>
          <a:bodyPr/>
          <a:lstStyle/>
          <a:p>
            <a:pPr algn="just">
              <a:spcBef>
                <a:spcPts val="0"/>
              </a:spcBef>
              <a:buSzPct val="150000"/>
              <a:buFont typeface="Arial" panose="020B0604020202020204" pitchFamily="34" charset="0"/>
              <a:buChar char="•"/>
            </a:pPr>
            <a:r>
              <a:rPr lang="en-US" sz="2800" dirty="0"/>
              <a:t>Two possible outcomes, “success” and “failure,” each with a constant probability of occurrence; </a:t>
            </a:r>
            <a:r>
              <a:rPr lang="en-US" sz="2800" i="1" dirty="0"/>
              <a:t>p</a:t>
            </a:r>
            <a:r>
              <a:rPr lang="en-US" sz="2800" dirty="0"/>
              <a:t> is the probability of a success and 1 – </a:t>
            </a:r>
            <a:r>
              <a:rPr lang="en-US" sz="2800" i="1" dirty="0"/>
              <a:t>p</a:t>
            </a:r>
            <a:r>
              <a:rPr lang="en-US" sz="2800" dirty="0"/>
              <a:t> is the probability of a failure</a:t>
            </a:r>
          </a:p>
          <a:p>
            <a:pPr algn="just">
              <a:spcBef>
                <a:spcPts val="0"/>
              </a:spcBef>
              <a:buSzPct val="150000"/>
              <a:buFont typeface="Arial" panose="020B0604020202020204" pitchFamily="34" charset="0"/>
              <a:buChar char="•"/>
            </a:pPr>
            <a:r>
              <a:rPr lang="en-US" sz="2800" dirty="0"/>
              <a:t>Typically, </a:t>
            </a:r>
            <a:r>
              <a:rPr lang="en-US" sz="2800" i="1" dirty="0"/>
              <a:t>x</a:t>
            </a:r>
            <a:r>
              <a:rPr lang="en-US" sz="2800" dirty="0"/>
              <a:t> = 1 represents “success” and </a:t>
            </a:r>
            <a:r>
              <a:rPr lang="en-US" sz="2800" i="1" dirty="0"/>
              <a:t>x</a:t>
            </a:r>
            <a:r>
              <a:rPr lang="en-US" sz="2800" dirty="0"/>
              <a:t> = 0 represents “failure” </a:t>
            </a:r>
          </a:p>
          <a:p>
            <a:pPr algn="just">
              <a:spcBef>
                <a:spcPts val="0"/>
              </a:spcBef>
              <a:buSzPct val="150000"/>
              <a:buFont typeface="Arial" panose="020B0604020202020204" pitchFamily="34" charset="0"/>
              <a:buChar char="•"/>
            </a:pPr>
            <a:r>
              <a:rPr lang="en-US" sz="2800" dirty="0"/>
              <a:t>Probability mass function:</a:t>
            </a:r>
          </a:p>
          <a:p>
            <a:pPr marL="0" indent="0" algn="just">
              <a:spcBef>
                <a:spcPts val="0"/>
              </a:spcBef>
              <a:buSzPct val="150000"/>
              <a:buNone/>
            </a:pPr>
            <a:endParaRPr lang="en-US" sz="2800" dirty="0"/>
          </a:p>
          <a:p>
            <a:endParaRPr lang="en-IN" dirty="0"/>
          </a:p>
          <a:p>
            <a:pPr>
              <a:spcBef>
                <a:spcPts val="0"/>
              </a:spcBef>
              <a:buSzPct val="150000"/>
              <a:buFont typeface="Arial" panose="020B0604020202020204" pitchFamily="34" charset="0"/>
              <a:buChar char="•"/>
            </a:pPr>
            <a:r>
              <a:rPr lang="en-US" sz="2800" i="1" dirty="0"/>
              <a:t>E[X] </a:t>
            </a:r>
            <a:r>
              <a:rPr lang="en-US" sz="2800" dirty="0"/>
              <a:t>= </a:t>
            </a:r>
            <a:r>
              <a:rPr lang="en-US" sz="2800" i="1" dirty="0"/>
              <a:t>p</a:t>
            </a:r>
          </a:p>
          <a:p>
            <a:pPr>
              <a:spcBef>
                <a:spcPts val="0"/>
              </a:spcBef>
              <a:buSzPct val="150000"/>
              <a:buFont typeface="Arial" panose="020B0604020202020204" pitchFamily="34" charset="0"/>
              <a:buChar char="•"/>
            </a:pPr>
            <a:r>
              <a:rPr lang="en-US" sz="2800" dirty="0" err="1"/>
              <a:t>Var</a:t>
            </a:r>
            <a:r>
              <a:rPr lang="en-US" sz="2800" i="1" dirty="0"/>
              <a:t>[X]</a:t>
            </a:r>
            <a:r>
              <a:rPr lang="en-US" sz="2800" dirty="0"/>
              <a:t> = </a:t>
            </a:r>
            <a:r>
              <a:rPr lang="en-US" sz="2800" i="1" dirty="0"/>
              <a:t>p</a:t>
            </a:r>
            <a:r>
              <a:rPr lang="en-US" sz="2800" dirty="0"/>
              <a:t>(1 </a:t>
            </a:r>
            <a:r>
              <a:rPr lang="en-US" sz="2800" dirty="0">
                <a:latin typeface="Cambria Math" charset="0"/>
                <a:ea typeface="Cambria Math" charset="0"/>
                <a:cs typeface="Cambria Math" charset="0"/>
              </a:rPr>
              <a:t>−</a:t>
            </a:r>
            <a:r>
              <a:rPr lang="en-US" sz="2800" dirty="0"/>
              <a:t> </a:t>
            </a:r>
            <a:r>
              <a:rPr lang="en-US" sz="2800" i="1" dirty="0"/>
              <a:t>p</a:t>
            </a:r>
            <a:r>
              <a:rPr lang="en-US" sz="2800" dirty="0"/>
              <a:t>)</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p:cNvPicPr>
            <a:picLocks noChangeAspect="1"/>
          </p:cNvPicPr>
          <p:nvPr/>
        </p:nvPicPr>
        <p:blipFill rotWithShape="1">
          <a:blip r:embed="rId2"/>
          <a:srcRect r="13265"/>
          <a:stretch/>
        </p:blipFill>
        <p:spPr>
          <a:xfrm>
            <a:off x="3055079" y="4005064"/>
            <a:ext cx="6063163" cy="934043"/>
          </a:xfrm>
          <a:prstGeom prst="rect">
            <a:avLst/>
          </a:prstGeom>
        </p:spPr>
      </p:pic>
    </p:spTree>
    <p:extLst>
      <p:ext uri="{BB962C8B-B14F-4D97-AF65-F5344CB8AC3E}">
        <p14:creationId xmlns:p14="http://schemas.microsoft.com/office/powerpoint/2010/main" val="3216634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the Bernoulli Distribution</a:t>
            </a:r>
            <a:endParaRPr lang="en-IN" dirty="0"/>
          </a:p>
        </p:txBody>
      </p:sp>
      <p:sp>
        <p:nvSpPr>
          <p:cNvPr id="3" name="Content Placeholder 2"/>
          <p:cNvSpPr>
            <a:spLocks noGrp="1"/>
          </p:cNvSpPr>
          <p:nvPr>
            <p:ph idx="1"/>
          </p:nvPr>
        </p:nvSpPr>
        <p:spPr/>
        <p:txBody>
          <a:bodyPr>
            <a:normAutofit lnSpcReduction="10000"/>
          </a:bodyPr>
          <a:lstStyle/>
          <a:p>
            <a:pPr marL="452438" indent="-342900" algn="just">
              <a:spcAft>
                <a:spcPts val="0"/>
              </a:spcAft>
              <a:buSzPct val="150000"/>
              <a:buFont typeface="Arial" panose="020B0604020202020204" pitchFamily="34" charset="0"/>
              <a:buChar char="•"/>
              <a:defRPr/>
            </a:pPr>
            <a:endParaRPr lang="en-US" sz="3200" dirty="0"/>
          </a:p>
          <a:p>
            <a:pPr marL="452438" indent="-342900" algn="just">
              <a:spcAft>
                <a:spcPts val="0"/>
              </a:spcAft>
              <a:buSzPct val="150000"/>
              <a:buFont typeface="Arial" panose="020B0604020202020204" pitchFamily="34" charset="0"/>
              <a:buChar char="•"/>
              <a:defRPr/>
            </a:pPr>
            <a:r>
              <a:rPr lang="en-US" sz="3200" dirty="0"/>
              <a:t>The Bernoulli distribution can be used to model whether an individual responds positively (</a:t>
            </a:r>
            <a:r>
              <a:rPr lang="en-US" sz="3200" i="1" dirty="0"/>
              <a:t>x</a:t>
            </a:r>
            <a:r>
              <a:rPr lang="en-US" sz="3200" dirty="0"/>
              <a:t> = 1), or negatively      (</a:t>
            </a:r>
            <a:r>
              <a:rPr lang="en-US" sz="3200" i="1" dirty="0"/>
              <a:t>x</a:t>
            </a:r>
            <a:r>
              <a:rPr lang="en-US" sz="3200" dirty="0"/>
              <a:t> = 0) to a telemarketing promotion.</a:t>
            </a:r>
          </a:p>
          <a:p>
            <a:pPr marL="0" indent="0" algn="just">
              <a:buSzPct val="150000"/>
              <a:buNone/>
            </a:pPr>
            <a:endParaRPr lang="en-US" sz="3200" dirty="0"/>
          </a:p>
          <a:p>
            <a:pPr lvl="1" algn="just">
              <a:buSzPct val="150000"/>
              <a:buFont typeface="Arial" panose="020B0604020202020204" pitchFamily="34" charset="0"/>
              <a:buChar char="•"/>
            </a:pPr>
            <a:r>
              <a:rPr lang="en-US" sz="3000" dirty="0"/>
              <a:t>For example, if you estimate that 20% of customers contacted will make a purchase, the probability distribution that describes whether or not a particular individual makes a purchase is Bernoulli with </a:t>
            </a:r>
            <a:r>
              <a:rPr lang="en-US" sz="3000" i="1" dirty="0"/>
              <a:t>p</a:t>
            </a:r>
            <a:r>
              <a:rPr lang="en-US" sz="3000" dirty="0"/>
              <a:t> = 0.2</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862940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Random Variables for Counts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Counting Successes (Binomial)</a:t>
            </a:r>
          </a:p>
          <a:p>
            <a:endParaRPr lang="en-US" altLang="en-US" dirty="0"/>
          </a:p>
          <a:p>
            <a:pPr>
              <a:buSzPct val="150000"/>
              <a:buFont typeface="Arial" panose="020B0604020202020204" pitchFamily="34" charset="0"/>
              <a:buChar char="•"/>
            </a:pPr>
            <a:r>
              <a:rPr lang="en-US" altLang="en-US" sz="2800" i="1" dirty="0"/>
              <a:t>Y</a:t>
            </a:r>
            <a:r>
              <a:rPr lang="en-US" altLang="en-US" sz="2800" dirty="0"/>
              <a:t>, the sum of </a:t>
            </a:r>
            <a:r>
              <a:rPr lang="en-US" altLang="en-US" sz="2800" dirty="0" err="1"/>
              <a:t>i.i.d</a:t>
            </a:r>
            <a:r>
              <a:rPr lang="en-US" altLang="en-US" sz="2800" dirty="0"/>
              <a:t> Bernoulli random variables, is a binomial random variable</a:t>
            </a:r>
          </a:p>
          <a:p>
            <a:pPr>
              <a:buSzPct val="150000"/>
              <a:buFont typeface="Arial" panose="020B0604020202020204" pitchFamily="34" charset="0"/>
              <a:buChar char="•"/>
            </a:pPr>
            <a:r>
              <a:rPr lang="en-US" altLang="en-US" sz="2800" i="1" dirty="0"/>
              <a:t>Y </a:t>
            </a:r>
            <a:r>
              <a:rPr lang="en-US" altLang="en-US" sz="2800" dirty="0"/>
              <a:t>= number of success in </a:t>
            </a:r>
            <a:r>
              <a:rPr lang="en-US" altLang="en-US" sz="2800" i="1" dirty="0"/>
              <a:t>n </a:t>
            </a:r>
            <a:r>
              <a:rPr lang="en-US" altLang="en-US" sz="2800" dirty="0"/>
              <a:t>Bernoulli trials (each trial with probability of success = </a:t>
            </a:r>
            <a:r>
              <a:rPr lang="en-US" altLang="en-US" sz="2800" i="1" dirty="0"/>
              <a:t>p</a:t>
            </a:r>
            <a:r>
              <a:rPr lang="en-US" altLang="en-US" sz="2800" dirty="0"/>
              <a:t>)</a:t>
            </a:r>
          </a:p>
          <a:p>
            <a:pPr>
              <a:buSzPct val="150000"/>
              <a:buFont typeface="Arial" panose="020B0604020202020204" pitchFamily="34" charset="0"/>
              <a:buChar char="•"/>
            </a:pPr>
            <a:r>
              <a:rPr lang="en-US" altLang="en-US" sz="2800" dirty="0"/>
              <a:t>Defined by two parameters:  </a:t>
            </a:r>
            <a:r>
              <a:rPr lang="en-US" altLang="en-US" sz="2800" i="1" dirty="0"/>
              <a:t>n </a:t>
            </a:r>
            <a:r>
              <a:rPr lang="en-US" altLang="en-US" sz="2800" dirty="0"/>
              <a:t>and </a:t>
            </a:r>
            <a:r>
              <a:rPr lang="en-US" altLang="en-US" sz="2800" i="1" dirty="0"/>
              <a:t>p</a:t>
            </a:r>
            <a:endParaRPr lang="en-US" alt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944510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Random Variables for Counts (Contd.)</a:t>
            </a:r>
            <a:endParaRPr lang="en-IN" dirty="0"/>
          </a:p>
        </p:txBody>
      </p:sp>
      <p:sp>
        <p:nvSpPr>
          <p:cNvPr id="3" name="Content Placeholder 2"/>
          <p:cNvSpPr>
            <a:spLocks noGrp="1"/>
          </p:cNvSpPr>
          <p:nvPr>
            <p:ph idx="1"/>
          </p:nvPr>
        </p:nvSpPr>
        <p:spPr>
          <a:xfrm>
            <a:off x="1097280" y="1845734"/>
            <a:ext cx="10058400" cy="4413398"/>
          </a:xfrm>
        </p:spPr>
        <p:txBody>
          <a:bodyPr>
            <a:noAutofit/>
          </a:bodyPr>
          <a:lstStyle/>
          <a:p>
            <a:r>
              <a:rPr lang="en-US" altLang="en-US" sz="3200" dirty="0">
                <a:solidFill>
                  <a:srgbClr val="FF9900"/>
                </a:solidFill>
              </a:rPr>
              <a:t>Counting Successes (Binomial)</a:t>
            </a:r>
          </a:p>
          <a:p>
            <a:endParaRPr lang="en-US" altLang="en-US" sz="3200" dirty="0"/>
          </a:p>
          <a:p>
            <a:pPr algn="just">
              <a:buSzPct val="150000"/>
              <a:buFont typeface="Arial" panose="020B0604020202020204" pitchFamily="34" charset="0"/>
              <a:buChar char="•"/>
            </a:pPr>
            <a:r>
              <a:rPr lang="en-US" altLang="en-US" sz="3200" dirty="0"/>
              <a:t>We can define the number of doctors seen by a pharmaceutical rep in 10 visits as a binomial random variable</a:t>
            </a:r>
          </a:p>
          <a:p>
            <a:pPr>
              <a:buSzPct val="150000"/>
              <a:buFont typeface="Arial" panose="020B0604020202020204" pitchFamily="34" charset="0"/>
              <a:buChar char="•"/>
            </a:pPr>
            <a:r>
              <a:rPr lang="en-US" altLang="en-US" sz="3200" dirty="0"/>
              <a:t>This random variable, </a:t>
            </a:r>
            <a:r>
              <a:rPr lang="en-US" altLang="en-US" sz="3200" i="1" dirty="0"/>
              <a:t>Y,</a:t>
            </a:r>
            <a:r>
              <a:rPr lang="en-US" altLang="en-US" sz="3200" dirty="0"/>
              <a:t> is defined by </a:t>
            </a:r>
          </a:p>
          <a:p>
            <a:pPr>
              <a:buSzPct val="150000"/>
              <a:buFont typeface="Arial" panose="020B0604020202020204" pitchFamily="34" charset="0"/>
              <a:buChar char="•"/>
            </a:pPr>
            <a:r>
              <a:rPr lang="en-US" altLang="en-US" sz="3200" i="1" dirty="0"/>
              <a:t>n = </a:t>
            </a:r>
            <a:r>
              <a:rPr lang="en-US" altLang="en-US" sz="3200" dirty="0"/>
              <a:t>10 visits</a:t>
            </a:r>
            <a:r>
              <a:rPr lang="en-US" altLang="en-US" sz="3200" i="1" dirty="0"/>
              <a:t> </a:t>
            </a:r>
            <a:r>
              <a:rPr lang="en-US" altLang="en-US" sz="3200" dirty="0"/>
              <a:t>and </a:t>
            </a:r>
            <a:r>
              <a:rPr lang="en-US" altLang="en-US" sz="3200" i="1" dirty="0"/>
              <a:t>p </a:t>
            </a:r>
            <a:r>
              <a:rPr lang="en-US" altLang="en-US" sz="3200" dirty="0"/>
              <a:t>= 0.40 (40% success in reaching a doctor)</a:t>
            </a:r>
          </a:p>
          <a:p>
            <a:endParaRPr lang="en-IN" sz="32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129739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rPr>
              <a:t>Binomial Distribution</a:t>
            </a:r>
            <a:endParaRPr lang="en-IN" dirty="0">
              <a:solidFill>
                <a:srgbClr val="0070C0"/>
              </a:solidFill>
            </a:endParaRPr>
          </a:p>
        </p:txBody>
      </p:sp>
      <p:sp>
        <p:nvSpPr>
          <p:cNvPr id="3" name="Content Placeholder 2"/>
          <p:cNvSpPr>
            <a:spLocks noGrp="1"/>
          </p:cNvSpPr>
          <p:nvPr>
            <p:ph idx="1"/>
          </p:nvPr>
        </p:nvSpPr>
        <p:spPr/>
        <p:txBody>
          <a:bodyPr>
            <a:normAutofit/>
          </a:bodyPr>
          <a:lstStyle/>
          <a:p>
            <a:pPr>
              <a:buSzPct val="150000"/>
              <a:buFont typeface="Arial" panose="020B0604020202020204" pitchFamily="34" charset="0"/>
              <a:buChar char="•"/>
            </a:pPr>
            <a:r>
              <a:rPr lang="en-US" sz="2800" dirty="0"/>
              <a:t>Models </a:t>
            </a:r>
            <a:r>
              <a:rPr lang="en-US" sz="2800" i="1" dirty="0"/>
              <a:t>n</a:t>
            </a:r>
            <a:r>
              <a:rPr lang="en-US" sz="2800" dirty="0"/>
              <a:t> independent replications of a Bernoulli experiment, each with a probability </a:t>
            </a:r>
            <a:r>
              <a:rPr lang="en-US" sz="2800" i="1" dirty="0"/>
              <a:t>p</a:t>
            </a:r>
            <a:r>
              <a:rPr lang="en-US" sz="2800" dirty="0"/>
              <a:t> of success.</a:t>
            </a:r>
          </a:p>
          <a:p>
            <a:pPr>
              <a:buSzPct val="150000"/>
              <a:buFont typeface="Arial" panose="020B0604020202020204" pitchFamily="34" charset="0"/>
              <a:buChar char="•"/>
            </a:pPr>
            <a:r>
              <a:rPr lang="en-US" sz="2800" i="1" dirty="0"/>
              <a:t>X</a:t>
            </a:r>
            <a:r>
              <a:rPr lang="en-US" sz="2800" dirty="0"/>
              <a:t> represents the number of successes in these </a:t>
            </a:r>
            <a:r>
              <a:rPr lang="en-US" sz="2800" i="1" dirty="0"/>
              <a:t>n</a:t>
            </a:r>
            <a:r>
              <a:rPr lang="en-US" sz="2800" dirty="0"/>
              <a:t> experiments</a:t>
            </a:r>
          </a:p>
          <a:p>
            <a:pPr>
              <a:buSzPct val="150000"/>
              <a:buFont typeface="Arial" panose="020B0604020202020204" pitchFamily="34" charset="0"/>
              <a:buChar char="•"/>
            </a:pPr>
            <a:r>
              <a:rPr lang="en-US" sz="2800" dirty="0"/>
              <a:t>Probability mass function:</a:t>
            </a:r>
          </a:p>
          <a:p>
            <a:endParaRPr lang="en-US" sz="2600" dirty="0"/>
          </a:p>
          <a:p>
            <a:endParaRPr lang="en-US" sz="2600" dirty="0"/>
          </a:p>
          <a:p>
            <a:endParaRPr lang="en-US" sz="2600" dirty="0"/>
          </a:p>
          <a:p>
            <a:endParaRPr lang="en-US" sz="2600" dirty="0"/>
          </a:p>
          <a:p>
            <a:pPr>
              <a:buSzPct val="150000"/>
              <a:buFont typeface="Arial" panose="020B0604020202020204" pitchFamily="34" charset="0"/>
              <a:buChar char="•"/>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p:cNvPicPr>
            <a:picLocks noChangeAspect="1"/>
          </p:cNvPicPr>
          <p:nvPr/>
        </p:nvPicPr>
        <p:blipFill rotWithShape="1">
          <a:blip r:embed="rId2"/>
          <a:srcRect r="11258"/>
          <a:stretch/>
        </p:blipFill>
        <p:spPr>
          <a:xfrm>
            <a:off x="4202513" y="3915179"/>
            <a:ext cx="4632415" cy="1519337"/>
          </a:xfrm>
          <a:prstGeom prst="rect">
            <a:avLst/>
          </a:prstGeom>
        </p:spPr>
      </p:pic>
    </p:spTree>
    <p:extLst>
      <p:ext uri="{BB962C8B-B14F-4D97-AF65-F5344CB8AC3E}">
        <p14:creationId xmlns:p14="http://schemas.microsoft.com/office/powerpoint/2010/main" val="1139797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 (Contd.)</a:t>
            </a:r>
            <a:endParaRPr lang="en-IN" dirty="0"/>
          </a:p>
        </p:txBody>
      </p:sp>
      <p:sp>
        <p:nvSpPr>
          <p:cNvPr id="3" name="Content Placeholder 2"/>
          <p:cNvSpPr>
            <a:spLocks noGrp="1"/>
          </p:cNvSpPr>
          <p:nvPr>
            <p:ph idx="1"/>
          </p:nvPr>
        </p:nvSpPr>
        <p:spPr/>
        <p:txBody>
          <a:bodyPr>
            <a:noAutofit/>
          </a:bodyPr>
          <a:lstStyle/>
          <a:p>
            <a:pPr>
              <a:buSzPct val="150000"/>
              <a:buFont typeface="Arial" panose="020B0604020202020204" pitchFamily="34" charset="0"/>
              <a:buChar char="•"/>
            </a:pPr>
            <a:r>
              <a:rPr lang="en-US" sz="2800" dirty="0"/>
              <a:t>The number of ways of choosing </a:t>
            </a:r>
            <a:r>
              <a:rPr lang="en-US" sz="2800" i="1" dirty="0"/>
              <a:t>x</a:t>
            </a:r>
            <a:r>
              <a:rPr lang="en-US" sz="2800" dirty="0"/>
              <a:t> distinct items from a group of </a:t>
            </a:r>
            <a:r>
              <a:rPr lang="en-US" sz="2800" i="1" dirty="0"/>
              <a:t>n</a:t>
            </a:r>
            <a:r>
              <a:rPr lang="en-US" sz="2800" dirty="0"/>
              <a:t>  items and is</a:t>
            </a:r>
          </a:p>
          <a:p>
            <a:endParaRPr lang="en-US" sz="2800" dirty="0"/>
          </a:p>
          <a:p>
            <a:endParaRPr lang="en-US" sz="2800" dirty="0"/>
          </a:p>
          <a:p>
            <a:endParaRPr lang="en-US" sz="2800" dirty="0"/>
          </a:p>
          <a:p>
            <a:pPr marL="109537" indent="0">
              <a:buNone/>
            </a:pPr>
            <a:r>
              <a:rPr lang="en-US" sz="2800" dirty="0"/>
              <a:t>where </a:t>
            </a:r>
            <a:r>
              <a:rPr lang="en-US" sz="2800" i="1" dirty="0"/>
              <a:t>n</a:t>
            </a:r>
            <a:r>
              <a:rPr lang="en-US" sz="2800" dirty="0"/>
              <a:t>! (</a:t>
            </a:r>
            <a:r>
              <a:rPr lang="en-US" sz="2800" i="1" dirty="0"/>
              <a:t>n</a:t>
            </a:r>
            <a:r>
              <a:rPr lang="en-US" sz="2800" dirty="0"/>
              <a:t> factorial) = </a:t>
            </a:r>
            <a:r>
              <a:rPr lang="en-US" sz="2800" i="1" dirty="0"/>
              <a:t>n</a:t>
            </a:r>
            <a:r>
              <a:rPr lang="en-US" sz="2800" dirty="0"/>
              <a:t>(</a:t>
            </a:r>
            <a:r>
              <a:rPr lang="en-US" sz="2800" i="1" dirty="0"/>
              <a:t>n</a:t>
            </a:r>
            <a:r>
              <a:rPr lang="en-US" sz="2800" dirty="0"/>
              <a:t> - 1)(</a:t>
            </a:r>
            <a:r>
              <a:rPr lang="en-US" sz="2800" i="1" dirty="0"/>
              <a:t>n</a:t>
            </a:r>
            <a:r>
              <a:rPr lang="en-US" sz="2800" dirty="0"/>
              <a:t> - 2) . . . (2)(1), and 0! is defined as 1.</a:t>
            </a:r>
          </a:p>
          <a:p>
            <a:pPr>
              <a:buSzPct val="150000"/>
              <a:buFont typeface="Arial" panose="020B0604020202020204" pitchFamily="34" charset="0"/>
              <a:buChar char="•"/>
            </a:pPr>
            <a:r>
              <a:rPr lang="en-US" sz="2800" dirty="0"/>
              <a:t>Expected value = </a:t>
            </a:r>
            <a:r>
              <a:rPr lang="en-US" sz="2800" i="1" dirty="0"/>
              <a:t>np</a:t>
            </a:r>
            <a:r>
              <a:rPr lang="en-US" sz="2800" dirty="0"/>
              <a:t>; variance = </a:t>
            </a:r>
            <a:r>
              <a:rPr lang="en-US" sz="2800" i="1" dirty="0"/>
              <a:t>np(1 – p) </a:t>
            </a:r>
          </a:p>
          <a:p>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p:cNvPicPr>
            <a:picLocks noChangeAspect="1"/>
          </p:cNvPicPr>
          <p:nvPr/>
        </p:nvPicPr>
        <p:blipFill rotWithShape="1">
          <a:blip r:embed="rId2"/>
          <a:srcRect r="13285"/>
          <a:stretch/>
        </p:blipFill>
        <p:spPr>
          <a:xfrm>
            <a:off x="4861688" y="2498501"/>
            <a:ext cx="4552795" cy="1493950"/>
          </a:xfrm>
          <a:prstGeom prst="rect">
            <a:avLst/>
          </a:prstGeom>
        </p:spPr>
      </p:pic>
    </p:spTree>
    <p:extLst>
      <p:ext uri="{BB962C8B-B14F-4D97-AF65-F5344CB8AC3E}">
        <p14:creationId xmlns:p14="http://schemas.microsoft.com/office/powerpoint/2010/main" val="3616485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Example: Computing Binomial Probabilities</a:t>
            </a:r>
            <a:endParaRPr lang="en-IN" sz="4400" dirty="0"/>
          </a:p>
        </p:txBody>
      </p:sp>
      <p:sp>
        <p:nvSpPr>
          <p:cNvPr id="3" name="Content Placeholder 2"/>
          <p:cNvSpPr>
            <a:spLocks noGrp="1"/>
          </p:cNvSpPr>
          <p:nvPr>
            <p:ph idx="1"/>
          </p:nvPr>
        </p:nvSpPr>
        <p:spPr/>
        <p:txBody>
          <a:bodyPr>
            <a:normAutofit/>
          </a:bodyPr>
          <a:lstStyle/>
          <a:p>
            <a:pPr>
              <a:buSzPct val="150000"/>
              <a:buFont typeface="Arial" panose="020B0604020202020204" pitchFamily="34" charset="0"/>
              <a:buChar char="•"/>
            </a:pPr>
            <a:r>
              <a:rPr lang="en-US" sz="2800" dirty="0"/>
              <a:t>Suppose 10 individuals receive a telemarking promotion. Each individual has a 0.2 probability of making a purchase. Find the probability that exactly 3 of the 10 individuals make a purchase.</a:t>
            </a:r>
          </a:p>
          <a:p>
            <a:pPr>
              <a:buSzPct val="150000"/>
              <a:buFont typeface="Arial" panose="020B0604020202020204" pitchFamily="34" charset="0"/>
              <a:buChar char="•"/>
            </a:pPr>
            <a:r>
              <a:rPr lang="en-US" sz="2800" dirty="0"/>
              <a:t>The probability distribution that x individuals out of 10 calls will make a purchase is:</a:t>
            </a:r>
          </a:p>
          <a:p>
            <a:pPr>
              <a:buSzPct val="150000"/>
              <a:buFont typeface="Arial" panose="020B0604020202020204" pitchFamily="34" charset="0"/>
              <a:buChar char="•"/>
            </a:pPr>
            <a:endParaRPr lang="en-US" sz="4000" dirty="0"/>
          </a:p>
          <a:p>
            <a:pPr>
              <a:buSzPct val="150000"/>
              <a:buFont typeface="Arial" panose="020B0604020202020204" pitchFamily="34" charset="0"/>
              <a:buChar char="•"/>
            </a:pPr>
            <a:endParaRPr lang="en-US" sz="4000" dirty="0"/>
          </a:p>
          <a:p>
            <a:pPr>
              <a:buSzPct val="150000"/>
              <a:buFont typeface="Arial" panose="020B0604020202020204" pitchFamily="34" charset="0"/>
              <a:buChar char="•"/>
            </a:pPr>
            <a:endParaRPr lang="en-US" sz="4000" dirty="0"/>
          </a:p>
          <a:p>
            <a:pPr>
              <a:buSzPct val="150000"/>
              <a:buFont typeface="Arial" panose="020B0604020202020204" pitchFamily="34" charset="0"/>
              <a:buChar char="•"/>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241" y="4168940"/>
            <a:ext cx="6323526" cy="1613673"/>
          </a:xfrm>
          <a:prstGeom prst="rect">
            <a:avLst/>
          </a:prstGeom>
        </p:spPr>
      </p:pic>
    </p:spTree>
    <p:extLst>
      <p:ext uri="{BB962C8B-B14F-4D97-AF65-F5344CB8AC3E}">
        <p14:creationId xmlns:p14="http://schemas.microsoft.com/office/powerpoint/2010/main" val="1630431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3038" y="1961643"/>
            <a:ext cx="10058400" cy="4023360"/>
          </a:xfrm>
        </p:spPr>
        <p:txBody>
          <a:bodyPr/>
          <a:lstStyle/>
          <a:p>
            <a:pPr marL="0" indent="0" algn="ctr">
              <a:buNone/>
            </a:pPr>
            <a:r>
              <a:rPr lang="en-US" altLang="en-US" sz="6000" dirty="0">
                <a:solidFill>
                  <a:schemeClr val="tx1"/>
                </a:solidFill>
                <a:latin typeface="+mj-lt"/>
              </a:rPr>
              <a:t>Random Variables</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249253" y="3361374"/>
            <a:ext cx="98136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739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Example: Computing Binomial Probabilities (Contd.)</a:t>
            </a:r>
            <a:endParaRPr lang="en-IN" sz="4400" dirty="0"/>
          </a:p>
        </p:txBody>
      </p:sp>
      <p:sp>
        <p:nvSpPr>
          <p:cNvPr id="3" name="Content Placeholder 2"/>
          <p:cNvSpPr>
            <a:spLocks noGrp="1"/>
          </p:cNvSpPr>
          <p:nvPr>
            <p:ph idx="1"/>
          </p:nvPr>
        </p:nvSpPr>
        <p:spPr/>
        <p:txBody>
          <a:bodyPr/>
          <a:lstStyle/>
          <a:p>
            <a:pPr>
              <a:buSzPct val="150000"/>
              <a:buFont typeface="Arial" panose="020B0604020202020204" pitchFamily="34" charset="0"/>
              <a:buChar char="•"/>
            </a:pPr>
            <a:endParaRPr lang="en-US" dirty="0"/>
          </a:p>
          <a:p>
            <a:pPr>
              <a:buSzPct val="150000"/>
              <a:buFont typeface="Arial" panose="020B0604020202020204" pitchFamily="34" charset="0"/>
              <a:buChar char="•"/>
            </a:pPr>
            <a:endParaRPr lang="en-US" dirty="0"/>
          </a:p>
          <a:p>
            <a:pPr>
              <a:buSzPct val="150000"/>
              <a:buFont typeface="Arial" panose="020B0604020202020204" pitchFamily="34" charset="0"/>
              <a:buChar char="•"/>
            </a:pPr>
            <a:r>
              <a:rPr lang="en-US" sz="2800" dirty="0"/>
              <a:t>Excel function:  </a:t>
            </a:r>
          </a:p>
          <a:p>
            <a:pPr marL="0" indent="0">
              <a:buSzPct val="150000"/>
              <a:buNone/>
            </a:pPr>
            <a:r>
              <a:rPr lang="en-US" sz="2800" dirty="0"/>
              <a:t>          </a:t>
            </a:r>
            <a:r>
              <a:rPr lang="en-US" sz="2800" dirty="0">
                <a:solidFill>
                  <a:srgbClr val="39639D"/>
                </a:solidFill>
              </a:rPr>
              <a:t>=BINOM.DIST(</a:t>
            </a:r>
            <a:r>
              <a:rPr lang="en-US" sz="2800" i="1" dirty="0" err="1">
                <a:solidFill>
                  <a:srgbClr val="39639D"/>
                </a:solidFill>
              </a:rPr>
              <a:t>number_s</a:t>
            </a:r>
            <a:r>
              <a:rPr lang="en-US" sz="2800" i="1" dirty="0">
                <a:solidFill>
                  <a:srgbClr val="39639D"/>
                </a:solidFill>
              </a:rPr>
              <a:t>, trials, </a:t>
            </a:r>
            <a:r>
              <a:rPr lang="en-US" sz="2800" i="1" dirty="0" err="1">
                <a:solidFill>
                  <a:srgbClr val="39639D"/>
                </a:solidFill>
              </a:rPr>
              <a:t>probability_s</a:t>
            </a:r>
            <a:r>
              <a:rPr lang="en-US" sz="2800" i="1" dirty="0">
                <a:solidFill>
                  <a:srgbClr val="39639D"/>
                </a:solidFill>
              </a:rPr>
              <a:t>, cumulative</a:t>
            </a:r>
            <a:r>
              <a:rPr lang="en-US" sz="2800" dirty="0">
                <a:solidFill>
                  <a:srgbClr val="39639D"/>
                </a:solidFill>
              </a:rPr>
              <a:t>)</a:t>
            </a:r>
          </a:p>
          <a:p>
            <a:pPr>
              <a:buSzPct val="150000"/>
              <a:buFont typeface="Arial" panose="020B0604020202020204" pitchFamily="34" charset="0"/>
              <a:buChar char="•"/>
            </a:pPr>
            <a:endParaRPr lang="en-US" sz="2800" dirty="0"/>
          </a:p>
          <a:p>
            <a:pPr>
              <a:buSzPct val="150000"/>
              <a:buFont typeface="Arial" panose="020B0604020202020204" pitchFamily="34" charset="0"/>
              <a:buChar char="•"/>
            </a:pPr>
            <a:r>
              <a:rPr lang="en-US" sz="2800" dirty="0"/>
              <a:t>If </a:t>
            </a:r>
            <a:r>
              <a:rPr lang="en-US" sz="2800" i="1" dirty="0"/>
              <a:t>cumulative</a:t>
            </a:r>
            <a:r>
              <a:rPr lang="en-US" sz="2800" dirty="0"/>
              <a:t> is set to TRUE, then this function will provide cumulative probabilities; otherwise the default is FALSE, and it provides values of the probability mass function, </a:t>
            </a:r>
            <a:r>
              <a:rPr lang="en-US" sz="2800" i="1" dirty="0"/>
              <a:t>f(x)</a:t>
            </a:r>
            <a:r>
              <a:rPr lang="en-US" sz="2800" dirty="0"/>
              <a:t>.</a:t>
            </a:r>
          </a:p>
          <a:p>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7924167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Example: Using Excel’s Binomial Distribution Function</a:t>
            </a:r>
            <a:endParaRPr lang="en-IN" sz="4400" dirty="0"/>
          </a:p>
        </p:txBody>
      </p:sp>
      <p:sp>
        <p:nvSpPr>
          <p:cNvPr id="3" name="Content Placeholder 2"/>
          <p:cNvSpPr>
            <a:spLocks noGrp="1"/>
          </p:cNvSpPr>
          <p:nvPr>
            <p:ph idx="1"/>
          </p:nvPr>
        </p:nvSpPr>
        <p:spPr/>
        <p:txBody>
          <a:bodyPr>
            <a:normAutofit/>
          </a:bodyPr>
          <a:lstStyle/>
          <a:p>
            <a:pPr marL="452438" indent="-342900">
              <a:spcAft>
                <a:spcPts val="0"/>
              </a:spcAft>
              <a:buSzPct val="150000"/>
              <a:buFont typeface="Arial" panose="020B0604020202020204" pitchFamily="34" charset="0"/>
              <a:buChar char="•"/>
              <a:defRPr/>
            </a:pPr>
            <a:r>
              <a:rPr lang="en-US" sz="2800" dirty="0"/>
              <a:t>The probability that exactly 3 of 10 individuals will make a purchase is </a:t>
            </a:r>
            <a:r>
              <a:rPr lang="en-US" sz="2800" i="1" dirty="0"/>
              <a:t>P(x</a:t>
            </a:r>
            <a:r>
              <a:rPr lang="en-US" sz="2800" dirty="0"/>
              <a:t> = 3): =BINOM.DIST(3,10,0.2,FALSE) = 0.20133</a:t>
            </a:r>
          </a:p>
          <a:p>
            <a:pPr marL="452438" indent="-342900">
              <a:spcAft>
                <a:spcPts val="0"/>
              </a:spcAft>
              <a:buSzPct val="150000"/>
              <a:buFont typeface="Arial" panose="020B0604020202020204" pitchFamily="34" charset="0"/>
              <a:buChar char="•"/>
              <a:defRPr/>
            </a:pPr>
            <a:r>
              <a:rPr lang="en-US" sz="2800" dirty="0"/>
              <a:t>The probability that 3 or fewer of 10 individuals will make a purchase is </a:t>
            </a:r>
            <a:r>
              <a:rPr lang="en-US" sz="2800" i="1" dirty="0"/>
              <a:t>P(x</a:t>
            </a:r>
            <a:r>
              <a:rPr lang="en-US" sz="2800" dirty="0"/>
              <a:t> </a:t>
            </a:r>
            <a:r>
              <a:rPr lang="en-US" sz="2800" dirty="0">
                <a:latin typeface="Cambria Math"/>
                <a:ea typeface="Cambria Math"/>
              </a:rPr>
              <a:t>≤ </a:t>
            </a:r>
            <a:r>
              <a:rPr lang="en-US" sz="2800" dirty="0"/>
              <a:t>3): =BINOM.DIST(3,10,0.2,TRUE) = 0.87913</a:t>
            </a:r>
          </a:p>
          <a:p>
            <a:pPr marL="109538" indent="0">
              <a:spcAft>
                <a:spcPts val="0"/>
              </a:spcAft>
              <a:buSzPct val="150000"/>
              <a:buNone/>
              <a:defRPr/>
            </a:pPr>
            <a:endParaRPr lang="en-US"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BA2-Figure-5.10-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258" y="3565403"/>
            <a:ext cx="5533031" cy="2736304"/>
          </a:xfrm>
          <a:prstGeom prst="rect">
            <a:avLst/>
          </a:prstGeom>
        </p:spPr>
      </p:pic>
      <p:sp>
        <p:nvSpPr>
          <p:cNvPr id="6" name="Rounded Rectangle 5"/>
          <p:cNvSpPr/>
          <p:nvPr/>
        </p:nvSpPr>
        <p:spPr>
          <a:xfrm>
            <a:off x="3692378" y="4928289"/>
            <a:ext cx="1656184" cy="288032"/>
          </a:xfrm>
          <a:prstGeom prst="round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01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Shapes and Skewness of the Binomial Distribution</a:t>
            </a:r>
            <a:endParaRPr lang="en-IN" dirty="0"/>
          </a:p>
        </p:txBody>
      </p:sp>
      <p:sp>
        <p:nvSpPr>
          <p:cNvPr id="3" name="Content Placeholder 2"/>
          <p:cNvSpPr>
            <a:spLocks noGrp="1"/>
          </p:cNvSpPr>
          <p:nvPr>
            <p:ph idx="1"/>
          </p:nvPr>
        </p:nvSpPr>
        <p:spPr/>
        <p:txBody>
          <a:bodyPr/>
          <a:lstStyle/>
          <a:p>
            <a:r>
              <a:rPr lang="en-US" sz="2800" dirty="0"/>
              <a:t>The binomial distribution is symmetric when </a:t>
            </a:r>
            <a:r>
              <a:rPr lang="en-US" sz="2800" i="1" dirty="0"/>
              <a:t>p</a:t>
            </a:r>
            <a:r>
              <a:rPr lang="en-US" sz="2800" dirty="0"/>
              <a:t> = 0.5; positively skewed when </a:t>
            </a:r>
            <a:r>
              <a:rPr lang="en-US" sz="2800" i="1" dirty="0"/>
              <a:t>p</a:t>
            </a:r>
            <a:r>
              <a:rPr lang="en-US" sz="2800" dirty="0"/>
              <a:t> &lt; 0.5, and negatively skewed when </a:t>
            </a:r>
            <a:r>
              <a:rPr lang="en-US" sz="2800" i="1" dirty="0"/>
              <a:t>p</a:t>
            </a:r>
            <a:r>
              <a:rPr lang="en-US" sz="2800" dirty="0"/>
              <a:t> &gt; 0.5. </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BA2-Figure-5.11-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006" y="2924944"/>
            <a:ext cx="6416364" cy="3208182"/>
          </a:xfrm>
          <a:prstGeom prst="rect">
            <a:avLst/>
          </a:prstGeom>
        </p:spPr>
      </p:pic>
      <p:sp>
        <p:nvSpPr>
          <p:cNvPr id="6" name="TextBox 10"/>
          <p:cNvSpPr txBox="1">
            <a:spLocks noChangeArrowheads="1"/>
          </p:cNvSpPr>
          <p:nvPr/>
        </p:nvSpPr>
        <p:spPr bwMode="auto">
          <a:xfrm>
            <a:off x="1946282" y="4005064"/>
            <a:ext cx="2088232" cy="1815882"/>
          </a:xfrm>
          <a:prstGeom prst="rect">
            <a:avLst/>
          </a:prstGeom>
          <a:noFill/>
          <a:ln w="9525">
            <a:noFill/>
            <a:miter lim="800000"/>
            <a:headEnd/>
            <a:tailEnd/>
          </a:ln>
        </p:spPr>
        <p:txBody>
          <a:bodyPr wrap="square">
            <a:prstTxWarp prst="textNoShape">
              <a:avLst/>
            </a:prstTxWarp>
            <a:spAutoFit/>
          </a:bodyPr>
          <a:lstStyle/>
          <a:p>
            <a:r>
              <a:rPr lang="en-US" sz="2800" dirty="0"/>
              <a:t>Example of negatively-skewed distribution</a:t>
            </a:r>
          </a:p>
        </p:txBody>
      </p:sp>
    </p:spTree>
    <p:extLst>
      <p:ext uri="{BB962C8B-B14F-4D97-AF65-F5344CB8AC3E}">
        <p14:creationId xmlns:p14="http://schemas.microsoft.com/office/powerpoint/2010/main" val="414963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82069"/>
            <a:ext cx="10058400" cy="1450757"/>
          </a:xfrm>
        </p:spPr>
        <p:txBody>
          <a:bodyPr/>
          <a:lstStyle/>
          <a:p>
            <a:r>
              <a:rPr lang="en-US" altLang="en-US" dirty="0">
                <a:solidFill>
                  <a:srgbClr val="FF9900"/>
                </a:solidFill>
              </a:rPr>
              <a:t>Pharmaceutical Rep Example (Contd.)</a:t>
            </a:r>
            <a:br>
              <a:rPr lang="en-US" altLang="en-US" dirty="0">
                <a:solidFill>
                  <a:srgbClr val="FF9900"/>
                </a:solidFill>
              </a:rPr>
            </a:br>
            <a:endParaRPr lang="en-IN" dirty="0"/>
          </a:p>
        </p:txBody>
      </p:sp>
      <p:sp>
        <p:nvSpPr>
          <p:cNvPr id="3" name="Content Placeholder 2"/>
          <p:cNvSpPr>
            <a:spLocks noGrp="1"/>
          </p:cNvSpPr>
          <p:nvPr>
            <p:ph idx="1"/>
          </p:nvPr>
        </p:nvSpPr>
        <p:spPr/>
        <p:txBody>
          <a:bodyPr>
            <a:normAutofit lnSpcReduction="10000"/>
          </a:bodyPr>
          <a:lstStyle/>
          <a:p>
            <a:endParaRPr lang="en-US" altLang="en-US" sz="2400" dirty="0"/>
          </a:p>
          <a:p>
            <a:pPr marL="0" indent="0">
              <a:buNone/>
            </a:pPr>
            <a:r>
              <a:rPr lang="en-US" altLang="en-US" sz="2400" dirty="0"/>
              <a:t> </a:t>
            </a:r>
            <a:r>
              <a:rPr lang="en-US" altLang="en-US" sz="2800" i="1" dirty="0"/>
              <a:t>E(Y) = np = (10)(0.40) = 4</a:t>
            </a:r>
          </a:p>
          <a:p>
            <a:r>
              <a:rPr lang="en-US" altLang="en-US" sz="2800" dirty="0"/>
              <a:t>We expect a rep to see 4 doctors in 10 visits.</a:t>
            </a:r>
          </a:p>
          <a:p>
            <a:endParaRPr lang="en-US" altLang="en-US" sz="2800" dirty="0"/>
          </a:p>
          <a:p>
            <a:r>
              <a:rPr lang="en-US" altLang="en-US" sz="2800" i="1" dirty="0" err="1"/>
              <a:t>Var</a:t>
            </a:r>
            <a:r>
              <a:rPr lang="en-US" altLang="en-US" sz="2800" i="1" dirty="0"/>
              <a:t>(Y) = np(1 - p) = (1)(0.40)(0.60) = 2.4</a:t>
            </a:r>
          </a:p>
          <a:p>
            <a:r>
              <a:rPr lang="en-US" altLang="en-US" sz="2800" i="1" dirty="0"/>
              <a:t>SD(Y) = 1.55</a:t>
            </a:r>
          </a:p>
          <a:p>
            <a:r>
              <a:rPr lang="en-US" altLang="en-US" sz="2800" dirty="0"/>
              <a:t>A rep who has seen 8 doctors has performed 2.6 standard deviations above the mean.</a:t>
            </a:r>
          </a:p>
          <a:p>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576968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69190"/>
            <a:ext cx="10058400" cy="1450757"/>
          </a:xfrm>
        </p:spPr>
        <p:txBody>
          <a:bodyPr/>
          <a:lstStyle/>
          <a:p>
            <a:r>
              <a:rPr lang="en-US" altLang="en-US" dirty="0">
                <a:solidFill>
                  <a:srgbClr val="FF9900"/>
                </a:solidFill>
              </a:rPr>
              <a:t>Pharmaceutical Rep Example (Contd.)</a:t>
            </a:r>
            <a:br>
              <a:rPr lang="en-US" altLang="en-US" dirty="0">
                <a:solidFill>
                  <a:srgbClr val="FF9900"/>
                </a:solidFill>
              </a:rPr>
            </a:br>
            <a:endParaRPr lang="en-IN" dirty="0"/>
          </a:p>
        </p:txBody>
      </p:sp>
      <p:sp>
        <p:nvSpPr>
          <p:cNvPr id="3" name="Content Placeholder 2"/>
          <p:cNvSpPr>
            <a:spLocks noGrp="1"/>
          </p:cNvSpPr>
          <p:nvPr>
            <p:ph idx="1"/>
          </p:nvPr>
        </p:nvSpPr>
        <p:spPr/>
        <p:txBody>
          <a:bodyPr/>
          <a:lstStyle/>
          <a:p>
            <a:endParaRPr lang="en-US" altLang="en-US" dirty="0"/>
          </a:p>
          <a:p>
            <a:r>
              <a:rPr lang="en-US" altLang="en-US" sz="2800" i="1" dirty="0"/>
              <a:t>P(Y = 8) = </a:t>
            </a:r>
            <a:r>
              <a:rPr lang="en-US" altLang="en-US" sz="2800" i="1" baseline="-25000" dirty="0"/>
              <a:t>10</a:t>
            </a:r>
            <a:r>
              <a:rPr lang="en-US" altLang="en-US" sz="2800" i="1" dirty="0"/>
              <a:t>C</a:t>
            </a:r>
            <a:r>
              <a:rPr lang="en-US" altLang="en-US" sz="2800" i="1" baseline="-25000" dirty="0"/>
              <a:t>8</a:t>
            </a:r>
            <a:r>
              <a:rPr lang="en-US" altLang="en-US" sz="2800" i="1" dirty="0"/>
              <a:t>(0.4)</a:t>
            </a:r>
            <a:r>
              <a:rPr lang="en-US" altLang="en-US" sz="2800" i="1" baseline="30000" dirty="0"/>
              <a:t>8</a:t>
            </a:r>
            <a:r>
              <a:rPr lang="en-US" altLang="en-US" sz="2800" i="1" dirty="0"/>
              <a:t>(0.6)</a:t>
            </a:r>
            <a:r>
              <a:rPr lang="en-US" altLang="en-US" sz="2800" i="1" baseline="30000" dirty="0"/>
              <a:t>2 </a:t>
            </a:r>
            <a:r>
              <a:rPr lang="en-US" altLang="en-US" sz="2800" i="1" dirty="0"/>
              <a:t>= 0.011</a:t>
            </a:r>
          </a:p>
          <a:p>
            <a:endParaRPr lang="en-US" altLang="en-US" sz="2800" i="1" dirty="0"/>
          </a:p>
          <a:p>
            <a:r>
              <a:rPr lang="en-US" altLang="en-US" sz="2800" dirty="0"/>
              <a:t>The probability of seeing 8 doctors in 10 visits is only about 1%.</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682104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94948"/>
            <a:ext cx="10058400" cy="1450757"/>
          </a:xfrm>
        </p:spPr>
        <p:txBody>
          <a:bodyPr/>
          <a:lstStyle/>
          <a:p>
            <a:r>
              <a:rPr lang="en-US" altLang="en-US" dirty="0">
                <a:solidFill>
                  <a:srgbClr val="FF9900"/>
                </a:solidFill>
              </a:rPr>
              <a:t>Probability Distribution for Rep Example</a:t>
            </a:r>
            <a:br>
              <a:rPr lang="en-US" altLang="en-US" dirty="0"/>
            </a:b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7" descr="254_Figure_1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64" y="1918951"/>
            <a:ext cx="7263685" cy="421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357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007827"/>
            <a:ext cx="10058400" cy="1450757"/>
          </a:xfrm>
        </p:spPr>
        <p:txBody>
          <a:bodyPr/>
          <a:lstStyle/>
          <a:p>
            <a:r>
              <a:rPr lang="en-US" altLang="en-US" dirty="0">
                <a:solidFill>
                  <a:srgbClr val="FF9900"/>
                </a:solidFill>
              </a:rPr>
              <a:t>Pharmaceutical Rep Example (Contd.)</a:t>
            </a:r>
            <a:br>
              <a:rPr lang="en-US" altLang="en-US" dirty="0">
                <a:solidFill>
                  <a:srgbClr val="FF9900"/>
                </a:solidFill>
              </a:rPr>
            </a:br>
            <a:endParaRPr lang="en-IN" dirty="0"/>
          </a:p>
        </p:txBody>
      </p:sp>
      <p:sp>
        <p:nvSpPr>
          <p:cNvPr id="3" name="Content Placeholder 2"/>
          <p:cNvSpPr>
            <a:spLocks noGrp="1"/>
          </p:cNvSpPr>
          <p:nvPr>
            <p:ph idx="1"/>
          </p:nvPr>
        </p:nvSpPr>
        <p:spPr/>
        <p:txBody>
          <a:bodyPr>
            <a:normAutofit/>
          </a:bodyPr>
          <a:lstStyle/>
          <a:p>
            <a:endParaRPr lang="en-US" altLang="en-US" dirty="0">
              <a:solidFill>
                <a:srgbClr val="FF9900"/>
              </a:solidFill>
            </a:endParaRPr>
          </a:p>
          <a:p>
            <a:r>
              <a:rPr lang="en-US" altLang="en-US" dirty="0"/>
              <a:t>	</a:t>
            </a:r>
            <a:r>
              <a:rPr lang="en-US" altLang="en-US" sz="2800" i="1" dirty="0"/>
              <a:t>P(Y </a:t>
            </a:r>
            <a:r>
              <a:rPr lang="el-GR" altLang="en-US" sz="2800" i="1" dirty="0"/>
              <a:t>≥</a:t>
            </a:r>
            <a:r>
              <a:rPr lang="en-US" altLang="en-US" sz="2800" i="1" dirty="0"/>
              <a:t> 8)= P(Y = 8) + P(Y = 9) + P(Y = 10)</a:t>
            </a:r>
          </a:p>
          <a:p>
            <a:r>
              <a:rPr lang="en-US" altLang="en-US" sz="2800" i="1" dirty="0"/>
              <a:t>			= 0.01062 + 0.00157 + 0.00010 </a:t>
            </a:r>
          </a:p>
          <a:p>
            <a:r>
              <a:rPr lang="en-US" altLang="en-US" sz="2800" i="1" dirty="0"/>
              <a:t>			= 0.01229	</a:t>
            </a:r>
          </a:p>
          <a:p>
            <a:endParaRPr lang="en-US" altLang="en-US" sz="2800" i="1" dirty="0"/>
          </a:p>
          <a:p>
            <a:r>
              <a:rPr lang="en-US" altLang="en-US" sz="2800" dirty="0"/>
              <a:t>The probability of seeing 8 or more doctors in 10 visits is only slightly above 1%. This rep is doing exceptionally well!</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25732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FOCUS ON SALES</a:t>
            </a:r>
            <a:endParaRPr lang="en-IN" dirty="0"/>
          </a:p>
        </p:txBody>
      </p:sp>
      <p:sp>
        <p:nvSpPr>
          <p:cNvPr id="3" name="Content Placeholder 2"/>
          <p:cNvSpPr>
            <a:spLocks noGrp="1"/>
          </p:cNvSpPr>
          <p:nvPr>
            <p:ph idx="1"/>
          </p:nvPr>
        </p:nvSpPr>
        <p:spPr/>
        <p:txBody>
          <a:bodyPr>
            <a:normAutofit/>
          </a:bodyPr>
          <a:lstStyle/>
          <a:p>
            <a:r>
              <a:rPr lang="en-US" altLang="en-US" sz="3200" dirty="0">
                <a:solidFill>
                  <a:srgbClr val="FF9900"/>
                </a:solidFill>
              </a:rPr>
              <a:t>Motivation</a:t>
            </a:r>
          </a:p>
          <a:p>
            <a:endParaRPr lang="en-US" altLang="en-US" dirty="0"/>
          </a:p>
          <a:p>
            <a:pPr algn="just"/>
            <a:r>
              <a:rPr lang="en-US" altLang="en-US" sz="2800" dirty="0"/>
              <a:t>A focus group with nine randomly chosen participants was shown a prototype of a new product and asked if they would buy it at a price of $99.95. Six of them said yes. The development team claimed that 80% of customers would buy the new product at that price. If the claim is correct, what results would we expect from the focus group?</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744955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FOCUS ON SALES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Method </a:t>
            </a:r>
          </a:p>
          <a:p>
            <a:endParaRPr lang="en-US" altLang="en-US" dirty="0">
              <a:solidFill>
                <a:srgbClr val="FF9900"/>
              </a:solidFill>
            </a:endParaRPr>
          </a:p>
          <a:p>
            <a:r>
              <a:rPr lang="en-US" altLang="en-US" sz="2800" dirty="0"/>
              <a:t>Use the binomial model for this situation.  Each focus group member has two possible responses:  yes, no. We can use </a:t>
            </a:r>
            <a:r>
              <a:rPr lang="en-US" altLang="en-US" sz="2800" i="1" dirty="0"/>
              <a:t>Y ~ </a:t>
            </a:r>
            <a:r>
              <a:rPr lang="en-US" altLang="en-US" sz="2800" dirty="0"/>
              <a:t>Bi(</a:t>
            </a:r>
            <a:r>
              <a:rPr lang="en-US" altLang="en-US" sz="2800" i="1" dirty="0"/>
              <a:t>n = 9, p = 0.8) </a:t>
            </a:r>
            <a:r>
              <a:rPr lang="en-US" altLang="en-US" sz="2800" dirty="0"/>
              <a:t>to represent the number of yes responses out of nine.</a:t>
            </a:r>
            <a:endParaRPr lang="en-US" altLang="en-US" sz="2800" i="1"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6079526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FOCUS ON SALES (Contd.)</a:t>
            </a:r>
            <a:endParaRPr lang="en-IN" dirty="0"/>
          </a:p>
        </p:txBody>
      </p:sp>
      <p:sp>
        <p:nvSpPr>
          <p:cNvPr id="3" name="Content Placeholder 2"/>
          <p:cNvSpPr>
            <a:spLocks noGrp="1"/>
          </p:cNvSpPr>
          <p:nvPr>
            <p:ph idx="1"/>
          </p:nvPr>
        </p:nvSpPr>
        <p:spPr/>
        <p:txBody>
          <a:bodyPr>
            <a:normAutofit fontScale="85000" lnSpcReduction="20000"/>
          </a:bodyPr>
          <a:lstStyle/>
          <a:p>
            <a:r>
              <a:rPr lang="en-US" altLang="en-US" sz="3800" dirty="0">
                <a:solidFill>
                  <a:srgbClr val="FF9900"/>
                </a:solidFill>
              </a:rPr>
              <a:t>Mechanics – Find </a:t>
            </a:r>
            <a:r>
              <a:rPr lang="en-US" altLang="en-US" sz="3800" i="1" dirty="0">
                <a:solidFill>
                  <a:srgbClr val="FF9900"/>
                </a:solidFill>
              </a:rPr>
              <a:t>E(Y)</a:t>
            </a:r>
            <a:r>
              <a:rPr lang="en-US" altLang="en-US" sz="3800" dirty="0">
                <a:solidFill>
                  <a:srgbClr val="FF9900"/>
                </a:solidFill>
              </a:rPr>
              <a:t> and </a:t>
            </a:r>
            <a:r>
              <a:rPr lang="en-US" altLang="en-US" sz="3800" i="1" dirty="0">
                <a:solidFill>
                  <a:srgbClr val="FF9900"/>
                </a:solidFill>
              </a:rPr>
              <a:t>SD(Y)</a:t>
            </a:r>
          </a:p>
          <a:p>
            <a:endParaRPr lang="en-US" altLang="en-US" sz="3200" dirty="0">
              <a:solidFill>
                <a:srgbClr val="FF9900"/>
              </a:solidFill>
            </a:endParaRPr>
          </a:p>
          <a:p>
            <a:pPr>
              <a:buSzPct val="150000"/>
              <a:buFont typeface="Arial" panose="020B0604020202020204" pitchFamily="34" charset="0"/>
              <a:buChar char="•"/>
            </a:pPr>
            <a:r>
              <a:rPr lang="en-US" altLang="en-US" sz="2800" i="1" dirty="0"/>
              <a:t>E(Y) = np = (9)(0.8) = 7.2 </a:t>
            </a:r>
          </a:p>
          <a:p>
            <a:pPr>
              <a:buSzPct val="150000"/>
              <a:buFont typeface="Arial" panose="020B0604020202020204" pitchFamily="34" charset="0"/>
              <a:buChar char="•"/>
            </a:pPr>
            <a:endParaRPr lang="en-US" altLang="en-US" sz="2800" i="1" dirty="0"/>
          </a:p>
          <a:p>
            <a:pPr>
              <a:buSzPct val="150000"/>
              <a:buFont typeface="Arial" panose="020B0604020202020204" pitchFamily="34" charset="0"/>
              <a:buChar char="•"/>
            </a:pPr>
            <a:r>
              <a:rPr lang="en-US" altLang="en-US" sz="2800" i="1" dirty="0" err="1"/>
              <a:t>Var</a:t>
            </a:r>
            <a:r>
              <a:rPr lang="en-US" altLang="en-US" sz="2800" i="1" dirty="0"/>
              <a:t>(Y) = np(1-p) = (9)(0.8)(0.2) = 1.44</a:t>
            </a:r>
          </a:p>
          <a:p>
            <a:pPr>
              <a:buSzPct val="150000"/>
              <a:buFont typeface="Arial" panose="020B0604020202020204" pitchFamily="34" charset="0"/>
              <a:buChar char="•"/>
            </a:pPr>
            <a:endParaRPr lang="en-US" altLang="en-US" sz="2800" i="1" dirty="0"/>
          </a:p>
          <a:p>
            <a:pPr>
              <a:buSzPct val="150000"/>
              <a:buFont typeface="Arial" panose="020B0604020202020204" pitchFamily="34" charset="0"/>
              <a:buChar char="•"/>
            </a:pPr>
            <a:r>
              <a:rPr lang="en-US" altLang="en-US" sz="2800" i="1" dirty="0"/>
              <a:t>SD(Y) = 1.2</a:t>
            </a:r>
          </a:p>
          <a:p>
            <a:endParaRPr lang="en-US" altLang="en-US" i="1" dirty="0"/>
          </a:p>
          <a:p>
            <a:r>
              <a:rPr lang="en-US" altLang="en-US" sz="2800" dirty="0"/>
              <a:t>The expected number is higher than the observed number of 6.</a:t>
            </a:r>
            <a:endParaRPr lang="en-US" altLang="en-US" sz="2800" i="1"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467998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solidFill>
                  <a:schemeClr val="tx1"/>
                </a:solidFill>
              </a:rPr>
              <a:t>Random Variables</a:t>
            </a:r>
            <a:endParaRPr lang="en-IN" dirty="0">
              <a:solidFill>
                <a:schemeClr val="tx1"/>
              </a:solidFill>
            </a:endParaRPr>
          </a:p>
        </p:txBody>
      </p:sp>
      <p:sp>
        <p:nvSpPr>
          <p:cNvPr id="3" name="Content Placeholder 2"/>
          <p:cNvSpPr>
            <a:spLocks noGrp="1"/>
          </p:cNvSpPr>
          <p:nvPr>
            <p:ph idx="1"/>
          </p:nvPr>
        </p:nvSpPr>
        <p:spPr/>
        <p:txBody>
          <a:bodyPr/>
          <a:lstStyle/>
          <a:p>
            <a:r>
              <a:rPr lang="en-US" altLang="en-US" sz="3600" dirty="0">
                <a:solidFill>
                  <a:srgbClr val="FF9900"/>
                </a:solidFill>
              </a:rPr>
              <a:t>Will the price of a stock go up or down?</a:t>
            </a:r>
          </a:p>
          <a:p>
            <a:endParaRPr lang="en-US" altLang="en-US" sz="2400" dirty="0">
              <a:solidFill>
                <a:srgbClr val="FF9900"/>
              </a:solidFill>
            </a:endParaRPr>
          </a:p>
          <a:p>
            <a:pPr>
              <a:buSzPct val="120000"/>
              <a:buFont typeface="Arial" panose="020B0604020202020204" pitchFamily="34" charset="0"/>
              <a:buChar char="•"/>
            </a:pPr>
            <a:r>
              <a:rPr lang="en-US" altLang="en-US" dirty="0"/>
              <a:t> </a:t>
            </a:r>
            <a:r>
              <a:rPr lang="en-US" altLang="en-US" sz="3200" dirty="0"/>
              <a:t>Need language to describe processes that show random behavior (such as stock returns)</a:t>
            </a:r>
          </a:p>
          <a:p>
            <a:pPr>
              <a:buSzPct val="120000"/>
              <a:buFont typeface="Arial" panose="020B0604020202020204" pitchFamily="34" charset="0"/>
              <a:buChar char="•"/>
            </a:pPr>
            <a:endParaRPr lang="en-US" altLang="en-US" sz="3200" dirty="0"/>
          </a:p>
          <a:p>
            <a:pPr>
              <a:buSzPct val="120000"/>
              <a:buFont typeface="Arial" panose="020B0604020202020204" pitchFamily="34" charset="0"/>
              <a:buChar char="•"/>
            </a:pPr>
            <a:r>
              <a:rPr lang="en-US" altLang="en-US" sz="3200" dirty="0"/>
              <a:t>“Random variables” are the main components of this language</a:t>
            </a:r>
          </a:p>
          <a:p>
            <a:pPr>
              <a:buSzPct val="150000"/>
              <a:buFont typeface="Arial" panose="020B0604020202020204" pitchFamily="34" charset="0"/>
              <a:buChar char="•"/>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56315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FOCUS ON SALES (Contd.)</a:t>
            </a:r>
            <a:endParaRPr lang="en-IN" dirty="0"/>
          </a:p>
        </p:txBody>
      </p:sp>
      <p:sp>
        <p:nvSpPr>
          <p:cNvPr id="3" name="Content Placeholder 2"/>
          <p:cNvSpPr>
            <a:spLocks noGrp="1"/>
          </p:cNvSpPr>
          <p:nvPr>
            <p:ph idx="1"/>
          </p:nvPr>
        </p:nvSpPr>
        <p:spPr/>
        <p:txBody>
          <a:bodyPr>
            <a:normAutofit fontScale="92500" lnSpcReduction="10000"/>
          </a:bodyPr>
          <a:lstStyle/>
          <a:p>
            <a:r>
              <a:rPr lang="en-US" altLang="en-US" sz="3500" dirty="0">
                <a:solidFill>
                  <a:srgbClr val="FF9900"/>
                </a:solidFill>
              </a:rPr>
              <a:t>Mechanics – Probability Distribution </a:t>
            </a:r>
          </a:p>
          <a:p>
            <a:endParaRPr lang="en-US" altLang="en-US" sz="3200" dirty="0">
              <a:solidFill>
                <a:srgbClr val="FF9900"/>
              </a:solidFill>
            </a:endParaRPr>
          </a:p>
          <a:p>
            <a:endParaRPr lang="en-US" altLang="en-US" sz="2400" dirty="0">
              <a:solidFill>
                <a:srgbClr val="FF9900"/>
              </a:solidFill>
            </a:endParaRPr>
          </a:p>
          <a:p>
            <a:pPr>
              <a:buClr>
                <a:srgbClr val="669900"/>
              </a:buClr>
              <a:buSzPct val="75000"/>
            </a:pPr>
            <a:r>
              <a:rPr lang="en-US" altLang="en-US" sz="2400" dirty="0"/>
              <a:t>	</a:t>
            </a:r>
          </a:p>
          <a:p>
            <a:pPr>
              <a:buClr>
                <a:srgbClr val="669900"/>
              </a:buClr>
              <a:buSzPct val="75000"/>
            </a:pPr>
            <a:endParaRPr lang="en-US" altLang="en-US" sz="2400" dirty="0"/>
          </a:p>
          <a:p>
            <a:pPr>
              <a:buClr>
                <a:srgbClr val="669900"/>
              </a:buClr>
              <a:buSzPct val="75000"/>
            </a:pPr>
            <a:endParaRPr lang="en-US" altLang="en-US" sz="2400" dirty="0"/>
          </a:p>
          <a:p>
            <a:pPr>
              <a:buClr>
                <a:srgbClr val="669900"/>
              </a:buClr>
              <a:buSzPct val="75000"/>
            </a:pPr>
            <a:endParaRPr lang="en-US" altLang="en-US" sz="2400" dirty="0"/>
          </a:p>
          <a:p>
            <a:pPr>
              <a:buClr>
                <a:srgbClr val="669900"/>
              </a:buClr>
              <a:buSzPct val="75000"/>
            </a:pPr>
            <a:r>
              <a:rPr lang="en-US" altLang="en-US" sz="2800" i="1" dirty="0"/>
              <a:t>P(Y=6) = 0.18.  While 6 is not the most likely outcome, it is still common.  </a:t>
            </a:r>
          </a:p>
          <a:p>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10" descr="11_19-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893" y="2439988"/>
            <a:ext cx="5539681" cy="260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7827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FOCUS ON SALES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Message</a:t>
            </a:r>
          </a:p>
          <a:p>
            <a:endParaRPr lang="en-US" altLang="en-US" dirty="0">
              <a:solidFill>
                <a:srgbClr val="FF9900"/>
              </a:solidFill>
            </a:endParaRPr>
          </a:p>
          <a:p>
            <a:r>
              <a:rPr lang="en-US" altLang="en-US" sz="2800" dirty="0"/>
              <a:t>The results of the focus group are in line with what we would expect to see if the development team’s claim is correct.</a:t>
            </a:r>
            <a:endParaRPr lang="en-US" altLang="en-US" sz="2800" i="1"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0507647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solidFill>
                  <a:srgbClr val="336699"/>
                </a:solidFill>
              </a:rPr>
              <a:t>Poisson Model</a:t>
            </a:r>
            <a:endParaRPr lang="en-IN" dirty="0"/>
          </a:p>
        </p:txBody>
      </p:sp>
      <p:sp>
        <p:nvSpPr>
          <p:cNvPr id="3" name="Content Placeholder 2"/>
          <p:cNvSpPr>
            <a:spLocks noGrp="1"/>
          </p:cNvSpPr>
          <p:nvPr>
            <p:ph idx="1"/>
          </p:nvPr>
        </p:nvSpPr>
        <p:spPr/>
        <p:txBody>
          <a:bodyPr>
            <a:normAutofit lnSpcReduction="10000"/>
          </a:bodyPr>
          <a:lstStyle/>
          <a:p>
            <a:r>
              <a:rPr lang="en-US" altLang="en-US" sz="3200" dirty="0">
                <a:solidFill>
                  <a:srgbClr val="FF9900"/>
                </a:solidFill>
              </a:rPr>
              <a:t>A Poisson Random Variable </a:t>
            </a:r>
          </a:p>
          <a:p>
            <a:endParaRPr lang="en-US" altLang="en-US" dirty="0"/>
          </a:p>
          <a:p>
            <a:pPr algn="just">
              <a:buSzPct val="150000"/>
              <a:buFont typeface="Arial" panose="020B0604020202020204" pitchFamily="34" charset="0"/>
              <a:buChar char="•"/>
            </a:pPr>
            <a:r>
              <a:rPr lang="en-US" altLang="en-US" sz="2800" dirty="0"/>
              <a:t>Describes the number of events determined by a random process during an interval of time or space</a:t>
            </a:r>
          </a:p>
          <a:p>
            <a:pPr algn="just">
              <a:buSzPct val="150000"/>
              <a:buFont typeface="Arial" panose="020B0604020202020204" pitchFamily="34" charset="0"/>
              <a:buChar char="•"/>
            </a:pPr>
            <a:endParaRPr lang="en-US" altLang="en-US" sz="2800" dirty="0"/>
          </a:p>
          <a:p>
            <a:pPr algn="just">
              <a:buSzPct val="150000"/>
              <a:buFont typeface="Arial" panose="020B0604020202020204" pitchFamily="34" charset="0"/>
              <a:buChar char="•"/>
            </a:pPr>
            <a:r>
              <a:rPr lang="en-US" altLang="en-US" sz="2800" dirty="0"/>
              <a:t>Is not finite (possible values are infinite)</a:t>
            </a:r>
          </a:p>
          <a:p>
            <a:pPr marL="0" indent="0" algn="just">
              <a:buSzPct val="150000"/>
              <a:buNone/>
            </a:pPr>
            <a:endParaRPr lang="en-US" altLang="en-US" sz="2800" dirty="0"/>
          </a:p>
          <a:p>
            <a:pPr algn="just">
              <a:buSzPct val="150000"/>
              <a:buFont typeface="Arial" panose="020B0604020202020204" pitchFamily="34" charset="0"/>
              <a:buChar char="•"/>
            </a:pPr>
            <a:r>
              <a:rPr lang="en-US" altLang="en-US" sz="2800" dirty="0"/>
              <a:t>Is defined by </a:t>
            </a:r>
            <a:r>
              <a:rPr lang="el-GR" altLang="en-US" sz="2800" dirty="0"/>
              <a:t>λ</a:t>
            </a:r>
            <a:r>
              <a:rPr lang="en-US" altLang="en-US" sz="2800" dirty="0"/>
              <a:t> (lambda), the rate of events</a:t>
            </a:r>
            <a:endParaRPr lang="el-GR" altLang="en-US" sz="2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724548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Poisson Model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The Poisson Probability Distribution</a:t>
            </a:r>
          </a:p>
          <a:p>
            <a:endParaRPr lang="en-US" altLang="en-US" dirty="0">
              <a:solidFill>
                <a:srgbClr val="FF9900"/>
              </a:solidFill>
            </a:endParaRPr>
          </a:p>
          <a:p>
            <a:endParaRPr lang="en-US" altLang="en-US" dirty="0">
              <a:solidFill>
                <a:srgbClr val="FF9900"/>
              </a:solidFill>
            </a:endParaRPr>
          </a:p>
          <a:p>
            <a:endParaRPr lang="en-US" altLang="en-US" dirty="0">
              <a:solidFill>
                <a:srgbClr val="FF9900"/>
              </a:solidFill>
            </a:endParaRPr>
          </a:p>
          <a:p>
            <a:endParaRPr lang="en-US" altLang="en-US" dirty="0">
              <a:solidFill>
                <a:srgbClr val="FF9900"/>
              </a:solidFill>
            </a:endParaRPr>
          </a:p>
          <a:p>
            <a:endParaRPr lang="en-US" altLang="en-US" dirty="0">
              <a:solidFill>
                <a:srgbClr val="FF9900"/>
              </a:solidFill>
            </a:endParaRPr>
          </a:p>
          <a:p>
            <a:r>
              <a:rPr lang="en-US" altLang="en-US" sz="3200" i="1" dirty="0"/>
              <a:t>                                  E(X) = </a:t>
            </a:r>
            <a:r>
              <a:rPr lang="el-GR" altLang="en-US" sz="3200" i="1" dirty="0"/>
              <a:t>λ</a:t>
            </a:r>
            <a:r>
              <a:rPr lang="en-IN" altLang="en-US" sz="3200" i="1" dirty="0"/>
              <a:t>, </a:t>
            </a:r>
            <a:r>
              <a:rPr lang="en-US" altLang="en-US" sz="3200" i="1" dirty="0" err="1"/>
              <a:t>Var</a:t>
            </a:r>
            <a:r>
              <a:rPr lang="en-US" altLang="en-US" sz="3200" i="1" dirty="0"/>
              <a:t>(X) = </a:t>
            </a:r>
            <a:r>
              <a:rPr lang="el-GR" altLang="en-US" sz="3200" i="1" dirty="0"/>
              <a:t>λ</a:t>
            </a:r>
            <a:r>
              <a:rPr lang="en-US" altLang="en-US" sz="3200" i="1" dirty="0">
                <a:solidFill>
                  <a:srgbClr val="FF9900"/>
                </a:solidFill>
              </a:rPr>
              <a:t> </a:t>
            </a:r>
            <a:endParaRPr lang="en-US" altLang="en-US" sz="3200" i="1"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308102961"/>
              </p:ext>
            </p:extLst>
          </p:nvPr>
        </p:nvGraphicFramePr>
        <p:xfrm>
          <a:off x="2132893" y="2989263"/>
          <a:ext cx="6469063" cy="1187450"/>
        </p:xfrm>
        <a:graphic>
          <a:graphicData uri="http://schemas.openxmlformats.org/presentationml/2006/ole">
            <mc:AlternateContent xmlns:mc="http://schemas.openxmlformats.org/markup-compatibility/2006">
              <mc:Choice xmlns:v="urn:schemas-microsoft-com:vml" Requires="v">
                <p:oleObj name="Equation" r:id="rId2" imgW="2324100" imgH="419100" progId="Equation.3">
                  <p:embed/>
                </p:oleObj>
              </mc:Choice>
              <mc:Fallback>
                <p:oleObj name="Equation" r:id="rId2" imgW="2324100" imgH="4191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2893" y="2989263"/>
                        <a:ext cx="6469063"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984059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IN" sz="4000" dirty="0"/>
                  <a:t>If the number of accidents occurring on a highway each day is a Poisson random variable with parameter λ = 3, what is the probability that no accidents occur today? </a:t>
                </a:r>
              </a:p>
              <a:p>
                <a:endParaRPr lang="en-IN" sz="4000" dirty="0"/>
              </a:p>
              <a:p>
                <a:r>
                  <a:rPr lang="en-IN" sz="4000" dirty="0"/>
                  <a:t>Solution:           P{X =0}=</a:t>
                </a:r>
                <a14:m>
                  <m:oMath xmlns:m="http://schemas.openxmlformats.org/officeDocument/2006/math">
                    <m:sSup>
                      <m:sSupPr>
                        <m:ctrlPr>
                          <a:rPr lang="en-IN" sz="4000" i="1" dirty="0">
                            <a:latin typeface="Cambria Math" panose="02040503050406030204" pitchFamily="18" charset="0"/>
                          </a:rPr>
                        </m:ctrlPr>
                      </m:sSupPr>
                      <m:e>
                        <m:r>
                          <a:rPr lang="en-IN" sz="4000" i="1" dirty="0">
                            <a:latin typeface="Cambria Math"/>
                          </a:rPr>
                          <m:t>𝑒</m:t>
                        </m:r>
                      </m:e>
                      <m:sup>
                        <m:r>
                          <a:rPr lang="en-IN" sz="4000" i="1" dirty="0">
                            <a:latin typeface="Cambria Math"/>
                          </a:rPr>
                          <m:t>−3</m:t>
                        </m:r>
                      </m:sup>
                    </m:sSup>
                  </m:oMath>
                </a14:m>
                <a:r>
                  <a:rPr lang="en-IN" sz="4000" dirty="0"/>
                  <a:t>≈0.05 </a:t>
                </a:r>
              </a:p>
              <a:p>
                <a:r>
                  <a:rPr lang="en-IN" sz="4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79" t="-4697"/>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37569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DEFECTS IN SEMICONDUCTORS </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Motivation</a:t>
            </a:r>
          </a:p>
          <a:p>
            <a:endParaRPr lang="en-US" altLang="en-US" sz="2400" dirty="0">
              <a:solidFill>
                <a:srgbClr val="FF9900"/>
              </a:solidFill>
            </a:endParaRPr>
          </a:p>
          <a:p>
            <a:r>
              <a:rPr lang="en-US" altLang="en-US" sz="2800" dirty="0"/>
              <a:t>A supplier claims that its wafers have 1 defect per 400 cm</a:t>
            </a:r>
            <a:r>
              <a:rPr lang="en-US" altLang="en-US" sz="2800" baseline="30000" dirty="0"/>
              <a:t>2</a:t>
            </a:r>
            <a:r>
              <a:rPr lang="en-US" altLang="en-US" sz="2800" dirty="0"/>
              <a:t>. Each wafer is 20 cm in diameter, so the area is 314 cm</a:t>
            </a:r>
            <a:r>
              <a:rPr lang="en-US" altLang="en-US" sz="2800" baseline="30000" dirty="0"/>
              <a:t>2</a:t>
            </a:r>
            <a:r>
              <a:rPr lang="en-US" altLang="en-US" sz="2800" dirty="0"/>
              <a:t>. What is the mean number of defects and the standard deviation?</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933248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DEFECTS IN SEMICONDUCTORS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Method</a:t>
            </a:r>
          </a:p>
          <a:p>
            <a:endParaRPr lang="en-US" altLang="en-US" dirty="0">
              <a:solidFill>
                <a:srgbClr val="FF9900"/>
              </a:solidFill>
            </a:endParaRPr>
          </a:p>
          <a:p>
            <a:r>
              <a:rPr lang="en-US" altLang="en-US" sz="2800" dirty="0"/>
              <a:t>The random variable is the number of defects on a randomly selected wafer.  </a:t>
            </a:r>
          </a:p>
          <a:p>
            <a:endParaRPr lang="en-US" altLang="en-US" sz="2800" dirty="0"/>
          </a:p>
          <a:p>
            <a:r>
              <a:rPr lang="en-US" altLang="en-US" sz="2800" dirty="0"/>
              <a:t>The Poisson model applies.</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2252019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DEFECTS IN SEMICONDUCTORS (Contd.)</a:t>
            </a:r>
            <a:endParaRPr lang="en-IN" dirty="0"/>
          </a:p>
        </p:txBody>
      </p:sp>
      <p:sp>
        <p:nvSpPr>
          <p:cNvPr id="3" name="Content Placeholder 2"/>
          <p:cNvSpPr>
            <a:spLocks noGrp="1"/>
          </p:cNvSpPr>
          <p:nvPr>
            <p:ph idx="1"/>
          </p:nvPr>
        </p:nvSpPr>
        <p:spPr/>
        <p:txBody>
          <a:bodyPr>
            <a:normAutofit fontScale="92500" lnSpcReduction="20000"/>
          </a:bodyPr>
          <a:lstStyle/>
          <a:p>
            <a:pPr>
              <a:lnSpc>
                <a:spcPct val="80000"/>
              </a:lnSpc>
            </a:pPr>
            <a:r>
              <a:rPr lang="en-US" altLang="en-US" sz="3200" dirty="0">
                <a:solidFill>
                  <a:srgbClr val="FF9900"/>
                </a:solidFill>
              </a:rPr>
              <a:t>Mechanics – Find </a:t>
            </a:r>
            <a:r>
              <a:rPr lang="el-GR" altLang="en-US" sz="3200" dirty="0">
                <a:solidFill>
                  <a:srgbClr val="FF9900"/>
                </a:solidFill>
              </a:rPr>
              <a:t>λ</a:t>
            </a:r>
            <a:endParaRPr lang="en-US" altLang="en-US" sz="3200" dirty="0">
              <a:solidFill>
                <a:srgbClr val="FF9900"/>
              </a:solidFill>
            </a:endParaRPr>
          </a:p>
          <a:p>
            <a:pPr>
              <a:lnSpc>
                <a:spcPct val="80000"/>
              </a:lnSpc>
            </a:pPr>
            <a:endParaRPr lang="en-US" altLang="en-US" sz="3200" dirty="0">
              <a:solidFill>
                <a:srgbClr val="FF9900"/>
              </a:solidFill>
            </a:endParaRPr>
          </a:p>
          <a:p>
            <a:pPr>
              <a:lnSpc>
                <a:spcPct val="80000"/>
              </a:lnSpc>
            </a:pPr>
            <a:r>
              <a:rPr lang="en-US" altLang="en-US" sz="2800" dirty="0"/>
              <a:t>The assumed defect rate is 1 per 400 cm</a:t>
            </a:r>
            <a:r>
              <a:rPr lang="en-US" altLang="en-US" sz="2800" baseline="30000" dirty="0"/>
              <a:t>2</a:t>
            </a:r>
            <a:r>
              <a:rPr lang="en-US" altLang="en-US" sz="2800" dirty="0"/>
              <a:t>.</a:t>
            </a:r>
          </a:p>
          <a:p>
            <a:pPr>
              <a:lnSpc>
                <a:spcPct val="80000"/>
              </a:lnSpc>
            </a:pPr>
            <a:endParaRPr lang="en-US" altLang="en-US" sz="2800" dirty="0"/>
          </a:p>
          <a:p>
            <a:pPr>
              <a:lnSpc>
                <a:spcPct val="80000"/>
              </a:lnSpc>
            </a:pPr>
            <a:r>
              <a:rPr lang="en-US" altLang="en-US" sz="2800" dirty="0"/>
              <a:t>Since a wafer has an area of 314 cm</a:t>
            </a:r>
            <a:r>
              <a:rPr lang="en-US" altLang="en-US" sz="2800" baseline="30000" dirty="0"/>
              <a:t>2</a:t>
            </a:r>
            <a:r>
              <a:rPr lang="en-US" altLang="en-US" sz="2800" dirty="0"/>
              <a:t>, </a:t>
            </a:r>
          </a:p>
          <a:p>
            <a:pPr>
              <a:lnSpc>
                <a:spcPct val="80000"/>
              </a:lnSpc>
            </a:pPr>
            <a:r>
              <a:rPr lang="en-US" altLang="en-US" sz="2800" dirty="0"/>
              <a:t>		</a:t>
            </a:r>
            <a:r>
              <a:rPr lang="el-GR" altLang="en-US" sz="2800" dirty="0"/>
              <a:t>λ</a:t>
            </a:r>
            <a:r>
              <a:rPr lang="en-US" altLang="en-US" sz="2800" dirty="0"/>
              <a:t> = 314/400 = 0.785</a:t>
            </a:r>
          </a:p>
          <a:p>
            <a:pPr>
              <a:lnSpc>
                <a:spcPct val="80000"/>
              </a:lnSpc>
            </a:pPr>
            <a:r>
              <a:rPr lang="en-US" altLang="en-US" sz="2800" dirty="0">
                <a:solidFill>
                  <a:srgbClr val="FF9900"/>
                </a:solidFill>
              </a:rPr>
              <a:t>		</a:t>
            </a:r>
            <a:r>
              <a:rPr lang="en-US" altLang="en-US" sz="2800" dirty="0"/>
              <a:t>E(X) = 0.785</a:t>
            </a:r>
          </a:p>
          <a:p>
            <a:pPr>
              <a:lnSpc>
                <a:spcPct val="80000"/>
              </a:lnSpc>
            </a:pPr>
            <a:r>
              <a:rPr lang="en-US" altLang="en-US" sz="2800" dirty="0"/>
              <a:t>		SD(X) = 0.886</a:t>
            </a:r>
          </a:p>
          <a:p>
            <a:pPr>
              <a:lnSpc>
                <a:spcPct val="80000"/>
              </a:lnSpc>
            </a:pPr>
            <a:r>
              <a:rPr lang="en-US" altLang="en-US" sz="2800" dirty="0">
                <a:solidFill>
                  <a:srgbClr val="FF9900"/>
                </a:solidFill>
              </a:rPr>
              <a:t>		</a:t>
            </a:r>
            <a:r>
              <a:rPr lang="en-US" altLang="en-US" sz="2800" dirty="0"/>
              <a:t>P(X = 0) = 0.456</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1633634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DEFECTS IN SEMICONDUCTORS (Contd.)</a:t>
            </a:r>
            <a:endParaRPr lang="en-IN" dirty="0"/>
          </a:p>
        </p:txBody>
      </p:sp>
      <p:sp>
        <p:nvSpPr>
          <p:cNvPr id="3" name="Content Placeholder 2"/>
          <p:cNvSpPr>
            <a:spLocks noGrp="1"/>
          </p:cNvSpPr>
          <p:nvPr>
            <p:ph idx="1"/>
          </p:nvPr>
        </p:nvSpPr>
        <p:spPr/>
        <p:txBody>
          <a:bodyPr/>
          <a:lstStyle/>
          <a:p>
            <a:r>
              <a:rPr lang="en-US" altLang="en-US" sz="3200" dirty="0">
                <a:solidFill>
                  <a:srgbClr val="FF9900"/>
                </a:solidFill>
              </a:rPr>
              <a:t>Message</a:t>
            </a:r>
          </a:p>
          <a:p>
            <a:endParaRPr lang="en-US" altLang="en-US" dirty="0">
              <a:solidFill>
                <a:srgbClr val="FF9900"/>
              </a:solidFill>
            </a:endParaRPr>
          </a:p>
          <a:p>
            <a:r>
              <a:rPr lang="en-US" altLang="en-US" sz="2800" dirty="0"/>
              <a:t>The chip maker can expect about 0.8 defects per wafer. About 46% of the wafers will be defect free.</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26962515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Poisson Probabilities</a:t>
            </a:r>
            <a:endParaRPr lang="en-IN" dirty="0"/>
          </a:p>
        </p:txBody>
      </p:sp>
      <p:sp>
        <p:nvSpPr>
          <p:cNvPr id="3" name="Content Placeholder 2"/>
          <p:cNvSpPr>
            <a:spLocks noGrp="1"/>
          </p:cNvSpPr>
          <p:nvPr>
            <p:ph idx="1"/>
          </p:nvPr>
        </p:nvSpPr>
        <p:spPr/>
        <p:txBody>
          <a:bodyPr>
            <a:normAutofit lnSpcReduction="10000"/>
          </a:bodyPr>
          <a:lstStyle/>
          <a:p>
            <a:pPr>
              <a:buSzPct val="150000"/>
              <a:buFont typeface="Arial" panose="020B0604020202020204" pitchFamily="34" charset="0"/>
              <a:buChar char="•"/>
            </a:pPr>
            <a:r>
              <a:rPr lang="en-US" sz="2800" dirty="0"/>
              <a:t>Suppose the average number of customers arriving at a Subway restaurant during lunch hour is </a:t>
            </a:r>
            <a:r>
              <a:rPr lang="el-GR" sz="2800" i="1" dirty="0">
                <a:latin typeface="Times" pitchFamily="-72" charset="0"/>
              </a:rPr>
              <a:t>λ</a:t>
            </a:r>
            <a:r>
              <a:rPr lang="en-US" sz="2800" dirty="0"/>
              <a:t> =12 per hour.</a:t>
            </a:r>
          </a:p>
          <a:p>
            <a:pPr>
              <a:buSzPct val="150000"/>
              <a:buFont typeface="Arial" panose="020B0604020202020204" pitchFamily="34" charset="0"/>
              <a:buChar char="•"/>
            </a:pPr>
            <a:r>
              <a:rPr lang="en-US" sz="2800" dirty="0"/>
              <a:t>The probability that exactly </a:t>
            </a:r>
            <a:r>
              <a:rPr lang="en-US" sz="2800" i="1" dirty="0"/>
              <a:t>x </a:t>
            </a:r>
            <a:r>
              <a:rPr lang="en-US" sz="2800" dirty="0"/>
              <a:t>customers arrive during the hour is given by the Poisson distribution with a mean of 12.</a:t>
            </a:r>
          </a:p>
          <a:p>
            <a:pPr>
              <a:buSzPct val="150000"/>
              <a:buFont typeface="Arial" panose="020B0604020202020204" pitchFamily="34" charset="0"/>
              <a:buChar char="•"/>
            </a:pPr>
            <a:endParaRPr lang="en-US" dirty="0"/>
          </a:p>
          <a:p>
            <a:pPr>
              <a:buSzPct val="150000"/>
              <a:buFont typeface="Arial" panose="020B0604020202020204" pitchFamily="34" charset="0"/>
              <a:buChar char="•"/>
            </a:pPr>
            <a:endParaRPr lang="en-US" dirty="0"/>
          </a:p>
          <a:p>
            <a:pPr marL="0" indent="0">
              <a:buSzPct val="150000"/>
              <a:buNone/>
            </a:pPr>
            <a:endParaRPr lang="en-US" dirty="0"/>
          </a:p>
          <a:p>
            <a:pPr>
              <a:buSzPct val="150000"/>
              <a:buFont typeface="Arial" panose="020B0604020202020204" pitchFamily="34" charset="0"/>
              <a:buChar char="•"/>
            </a:pPr>
            <a:endParaRPr lang="en-US" dirty="0"/>
          </a:p>
          <a:p>
            <a:pPr>
              <a:buSzPct val="150000"/>
              <a:buFont typeface="Arial" panose="020B0604020202020204" pitchFamily="34" charset="0"/>
              <a:buChar char="•"/>
            </a:pPr>
            <a:r>
              <a:rPr lang="en-US" sz="2800" dirty="0"/>
              <a:t>Excel function: </a:t>
            </a:r>
            <a:r>
              <a:rPr lang="en-US" sz="2800" dirty="0">
                <a:solidFill>
                  <a:srgbClr val="39639D"/>
                </a:solidFill>
              </a:rPr>
              <a:t>=POISSON.DIST(</a:t>
            </a:r>
            <a:r>
              <a:rPr lang="en-US" sz="2800" i="1" dirty="0">
                <a:solidFill>
                  <a:srgbClr val="39639D"/>
                </a:solidFill>
              </a:rPr>
              <a:t>x, mean, cumulative</a:t>
            </a:r>
            <a:r>
              <a:rPr lang="en-US" sz="2800" dirty="0">
                <a:solidFill>
                  <a:srgbClr val="39639D"/>
                </a:solidFill>
              </a:rPr>
              <a:t>)</a:t>
            </a:r>
          </a:p>
          <a:p>
            <a:pPr>
              <a:buSzPct val="150000"/>
              <a:buFont typeface="Arial" panose="020B0604020202020204" pitchFamily="34" charset="0"/>
              <a:buChar char="•"/>
            </a:pPr>
            <a:endParaRPr lang="en-US" dirty="0"/>
          </a:p>
          <a:p>
            <a:endParaRPr lang="en-US"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224" y="3421387"/>
            <a:ext cx="4614672" cy="1511808"/>
          </a:xfrm>
          <a:prstGeom prst="rect">
            <a:avLst/>
          </a:prstGeom>
        </p:spPr>
      </p:pic>
    </p:spTree>
    <p:extLst>
      <p:ext uri="{BB962C8B-B14F-4D97-AF65-F5344CB8AC3E}">
        <p14:creationId xmlns:p14="http://schemas.microsoft.com/office/powerpoint/2010/main" val="2731880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Definition of a Random Variable</a:t>
            </a:r>
            <a:endParaRPr lang="en-IN" dirty="0">
              <a:solidFill>
                <a:schemeClr val="tx1"/>
              </a:solidFill>
            </a:endParaRPr>
          </a:p>
        </p:txBody>
      </p:sp>
      <p:sp>
        <p:nvSpPr>
          <p:cNvPr id="3" name="Content Placeholder 2"/>
          <p:cNvSpPr>
            <a:spLocks noGrp="1"/>
          </p:cNvSpPr>
          <p:nvPr>
            <p:ph idx="1"/>
          </p:nvPr>
        </p:nvSpPr>
        <p:spPr/>
        <p:txBody>
          <a:bodyPr/>
          <a:lstStyle/>
          <a:p>
            <a:endParaRPr lang="en-US" altLang="en-US" dirty="0">
              <a:solidFill>
                <a:srgbClr val="FF9900"/>
              </a:solidFill>
            </a:endParaRPr>
          </a:p>
          <a:p>
            <a:pPr>
              <a:buSzPct val="111000"/>
              <a:buFont typeface="Arial" panose="020B0604020202020204" pitchFamily="34" charset="0"/>
              <a:buChar char="•"/>
            </a:pPr>
            <a:r>
              <a:rPr lang="en-US" altLang="en-US" sz="3200" dirty="0"/>
              <a:t>Describes the uncertain outcomes of a random process</a:t>
            </a:r>
          </a:p>
          <a:p>
            <a:pPr>
              <a:buSzPct val="111000"/>
              <a:buFont typeface="Arial" panose="020B0604020202020204" pitchFamily="34" charset="0"/>
              <a:buChar char="•"/>
            </a:pPr>
            <a:endParaRPr lang="en-US" altLang="en-US" sz="3200" dirty="0"/>
          </a:p>
          <a:p>
            <a:pPr>
              <a:buSzPct val="111000"/>
              <a:buFont typeface="Arial" panose="020B0604020202020204" pitchFamily="34" charset="0"/>
              <a:buChar char="•"/>
            </a:pPr>
            <a:r>
              <a:rPr lang="en-US" altLang="en-US" sz="3200" dirty="0"/>
              <a:t>Denoted by </a:t>
            </a:r>
            <a:r>
              <a:rPr lang="en-US" altLang="en-US" sz="3200" i="1" dirty="0"/>
              <a:t>X</a:t>
            </a:r>
          </a:p>
          <a:p>
            <a:pPr>
              <a:buSzPct val="111000"/>
              <a:buFont typeface="Arial" panose="020B0604020202020204" pitchFamily="34" charset="0"/>
              <a:buChar char="•"/>
            </a:pPr>
            <a:endParaRPr lang="en-US" altLang="en-US" sz="3200" dirty="0"/>
          </a:p>
          <a:p>
            <a:pPr>
              <a:buSzPct val="111000"/>
              <a:buFont typeface="Arial" panose="020B0604020202020204" pitchFamily="34" charset="0"/>
              <a:buChar char="•"/>
            </a:pPr>
            <a:r>
              <a:rPr lang="en-US" altLang="en-US" sz="3200" dirty="0"/>
              <a:t>Defined by listing all possible outcomes and their associated probabilities</a:t>
            </a:r>
          </a:p>
          <a:p>
            <a:pPr>
              <a:buSzPct val="111000"/>
              <a:buFont typeface="Arial" panose="020B0604020202020204" pitchFamily="34" charset="0"/>
              <a:buChar char="•"/>
            </a:pPr>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9402232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Excel’s Poisson Distribution Function</a:t>
            </a:r>
            <a:endParaRPr lang="en-IN" dirty="0"/>
          </a:p>
        </p:txBody>
      </p:sp>
      <p:sp>
        <p:nvSpPr>
          <p:cNvPr id="3" name="Content Placeholder 2"/>
          <p:cNvSpPr>
            <a:spLocks noGrp="1"/>
          </p:cNvSpPr>
          <p:nvPr>
            <p:ph idx="1"/>
          </p:nvPr>
        </p:nvSpPr>
        <p:spPr/>
        <p:txBody>
          <a:bodyPr/>
          <a:lstStyle/>
          <a:p>
            <a:pPr>
              <a:buSzPct val="150000"/>
              <a:buFont typeface="Arial" panose="020B0604020202020204" pitchFamily="34" charset="0"/>
              <a:buChar char="•"/>
            </a:pPr>
            <a:r>
              <a:rPr lang="en-US" sz="2400" dirty="0"/>
              <a:t>With </a:t>
            </a:r>
            <a:r>
              <a:rPr lang="en-US" sz="2400" i="1" dirty="0">
                <a:latin typeface="Symbol" charset="2"/>
                <a:cs typeface="Symbol" charset="2"/>
              </a:rPr>
              <a:t>l</a:t>
            </a:r>
            <a:r>
              <a:rPr lang="en-US" sz="2400" dirty="0"/>
              <a:t> = 12, the probability that </a:t>
            </a:r>
            <a:r>
              <a:rPr lang="en-US" sz="2400" i="1" dirty="0"/>
              <a:t>X</a:t>
            </a:r>
            <a:r>
              <a:rPr lang="en-US" sz="2400" dirty="0"/>
              <a:t> = 1 is </a:t>
            </a:r>
          </a:p>
          <a:p>
            <a:pPr marL="109537" indent="0">
              <a:buSzPct val="150000"/>
              <a:buNone/>
            </a:pPr>
            <a:r>
              <a:rPr lang="en-US" sz="2400" dirty="0"/>
              <a:t>              =POISSON.DIST(A7,$B$3,FALSE) = 0.00007</a:t>
            </a:r>
          </a:p>
          <a:p>
            <a:pPr marL="109537" indent="0">
              <a:buSzPct val="150000"/>
              <a:buNone/>
            </a:pPr>
            <a:endParaRPr lang="en-US" sz="2400" dirty="0"/>
          </a:p>
          <a:p>
            <a:pPr>
              <a:buSzPct val="150000"/>
              <a:buFont typeface="Arial" panose="020B0604020202020204" pitchFamily="34" charset="0"/>
              <a:buChar char="•"/>
            </a:pPr>
            <a:r>
              <a:rPr lang="en-US" sz="2400" dirty="0"/>
              <a:t>The probability that </a:t>
            </a:r>
            <a:r>
              <a:rPr lang="en-US" sz="2400" i="1" dirty="0"/>
              <a:t>X</a:t>
            </a:r>
            <a:r>
              <a:rPr lang="en-US" sz="2400" dirty="0"/>
              <a:t> ≤ 4 is </a:t>
            </a:r>
          </a:p>
          <a:p>
            <a:pPr marL="0" indent="0">
              <a:buSzPct val="150000"/>
              <a:buNone/>
            </a:pPr>
            <a:r>
              <a:rPr lang="en-US" sz="2400" dirty="0"/>
              <a:t>   =POISSON.DIST(A10,$B$3,TRUE) = 0.00760</a:t>
            </a:r>
          </a:p>
          <a:p>
            <a:pPr marL="0" indent="0">
              <a:buSzPct val="150000"/>
              <a:buNone/>
            </a:pPr>
            <a:endParaRPr lang="en-US" sz="1800" dirty="0"/>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5" name="Picture 4" descr="BA2-Figure-5.12-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4864" y="2739367"/>
            <a:ext cx="5400600" cy="3447358"/>
          </a:xfrm>
          <a:prstGeom prst="rect">
            <a:avLst/>
          </a:prstGeom>
        </p:spPr>
      </p:pic>
    </p:spTree>
    <p:extLst>
      <p:ext uri="{BB962C8B-B14F-4D97-AF65-F5344CB8AC3E}">
        <p14:creationId xmlns:p14="http://schemas.microsoft.com/office/powerpoint/2010/main" val="271915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Best Practices</a:t>
            </a:r>
            <a:endParaRPr lang="en-IN" dirty="0"/>
          </a:p>
        </p:txBody>
      </p:sp>
      <p:sp>
        <p:nvSpPr>
          <p:cNvPr id="3" name="Content Placeholder 2"/>
          <p:cNvSpPr>
            <a:spLocks noGrp="1"/>
          </p:cNvSpPr>
          <p:nvPr>
            <p:ph idx="1"/>
          </p:nvPr>
        </p:nvSpPr>
        <p:spPr/>
        <p:txBody>
          <a:bodyPr>
            <a:normAutofit lnSpcReduction="10000"/>
          </a:bodyPr>
          <a:lstStyle/>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Ensure that you have Bernoulli trials if you are going to use the binomial model.</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Use the binomial model to simplify the analysis of counts.</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Use the Poisson model when the count accumulates during an interval.</a:t>
            </a:r>
          </a:p>
          <a:p>
            <a:endParaRPr lang="en-IN"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40517272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Best Practices (Contd.)</a:t>
            </a:r>
            <a:endParaRPr lang="en-IN" dirty="0"/>
          </a:p>
        </p:txBody>
      </p:sp>
      <p:sp>
        <p:nvSpPr>
          <p:cNvPr id="3" name="Content Placeholder 2"/>
          <p:cNvSpPr>
            <a:spLocks noGrp="1"/>
          </p:cNvSpPr>
          <p:nvPr>
            <p:ph idx="1"/>
          </p:nvPr>
        </p:nvSpPr>
        <p:spPr/>
        <p:txBody>
          <a:bodyPr>
            <a:normAutofit/>
          </a:bodyPr>
          <a:lstStyle/>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Check the assumptions of a model.</a:t>
            </a:r>
          </a:p>
          <a:p>
            <a:pPr marL="0" indent="0">
              <a:buSzPct val="150000"/>
              <a:buNone/>
            </a:pPr>
            <a:endParaRPr lang="en-US" altLang="en-US" sz="2800" dirty="0"/>
          </a:p>
          <a:p>
            <a:pPr>
              <a:buSzPct val="150000"/>
              <a:buFont typeface="Arial" panose="020B0604020202020204" pitchFamily="34" charset="0"/>
              <a:buChar char="•"/>
            </a:pPr>
            <a:r>
              <a:rPr lang="en-US" altLang="en-US" sz="2800" dirty="0"/>
              <a:t>Use a Poisson model to simplify counts of rare events.</a:t>
            </a:r>
          </a:p>
          <a:p>
            <a:pPr>
              <a:buSzPct val="150000"/>
              <a:buFont typeface="Arial" panose="020B0604020202020204" pitchFamily="34" charset="0"/>
              <a:buChar char="•"/>
            </a:pPr>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5723091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36699"/>
                </a:solidFill>
              </a:rPr>
              <a:t>Pitfalls</a:t>
            </a:r>
            <a:endParaRPr lang="en-IN" dirty="0"/>
          </a:p>
        </p:txBody>
      </p:sp>
      <p:sp>
        <p:nvSpPr>
          <p:cNvPr id="3" name="Content Placeholder 2"/>
          <p:cNvSpPr>
            <a:spLocks noGrp="1"/>
          </p:cNvSpPr>
          <p:nvPr>
            <p:ph idx="1"/>
          </p:nvPr>
        </p:nvSpPr>
        <p:spPr/>
        <p:txBody>
          <a:bodyPr>
            <a:normAutofit/>
          </a:bodyPr>
          <a:lstStyle/>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Do not presume independence without checking.</a:t>
            </a:r>
          </a:p>
          <a:p>
            <a:pPr>
              <a:buSzPct val="150000"/>
              <a:buFont typeface="Arial" panose="020B0604020202020204" pitchFamily="34" charset="0"/>
              <a:buChar char="•"/>
            </a:pPr>
            <a:endParaRPr lang="en-US" altLang="en-US" sz="2800" dirty="0"/>
          </a:p>
          <a:p>
            <a:pPr>
              <a:buSzPct val="150000"/>
              <a:buFont typeface="Arial" panose="020B0604020202020204" pitchFamily="34" charset="0"/>
              <a:buChar char="•"/>
            </a:pPr>
            <a:r>
              <a:rPr lang="en-US" altLang="en-US" sz="2800" dirty="0"/>
              <a:t>Do not assume stable conditions routinely. </a:t>
            </a:r>
          </a:p>
          <a:p>
            <a:pPr>
              <a:buSzPct val="150000"/>
              <a:buFont typeface="Arial" panose="020B0604020202020204" pitchFamily="34" charset="0"/>
              <a:buChar char="•"/>
            </a:pPr>
            <a:endParaRPr lang="en-IN" sz="2800" dirty="0"/>
          </a:p>
        </p:txBody>
      </p:sp>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843500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IN" sz="5400" dirty="0"/>
              <a:t>Geometric Random Variable</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flipV="1">
            <a:off x="1390919" y="3000769"/>
            <a:ext cx="9569003" cy="12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061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82069"/>
            <a:ext cx="10058400" cy="1450757"/>
          </a:xfrm>
        </p:spPr>
        <p:txBody>
          <a:bodyPr/>
          <a:lstStyle/>
          <a:p>
            <a:r>
              <a:rPr lang="en-IN" dirty="0">
                <a:solidFill>
                  <a:srgbClr val="0070C0"/>
                </a:solidFill>
              </a:rPr>
              <a:t>Geometric Distribution</a:t>
            </a:r>
            <a:br>
              <a:rPr lang="en-IN" dirty="0"/>
            </a:b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endParaRPr lang="en-IN" sz="3200" dirty="0"/>
              </a:p>
              <a:p>
                <a:pPr marL="0" indent="0">
                  <a:buNone/>
                </a:pPr>
                <a:r>
                  <a:rPr lang="en-IN" sz="3200" dirty="0">
                    <a:solidFill>
                      <a:schemeClr val="accent1"/>
                    </a:solidFill>
                  </a:rPr>
                  <a:t>Probability mass function is given by</a:t>
                </a:r>
              </a:p>
              <a:p>
                <a:pPr marL="0" indent="0">
                  <a:buNone/>
                </a:pPr>
                <a:endParaRPr lang="en-IN" sz="3200" dirty="0">
                  <a:solidFill>
                    <a:schemeClr val="accent1"/>
                  </a:solidFill>
                </a:endParaRPr>
              </a:p>
              <a:p>
                <a:pPr marL="0" indent="0">
                  <a:buNone/>
                </a:pPr>
                <a:endParaRPr lang="en-IN" sz="3200" dirty="0"/>
              </a:p>
              <a:p>
                <a:pPr marL="0" indent="0">
                  <a:buNone/>
                </a:pPr>
                <a14:m>
                  <m:oMathPara xmlns:m="http://schemas.openxmlformats.org/officeDocument/2006/math">
                    <m:oMathParaPr>
                      <m:jc m:val="centerGroup"/>
                    </m:oMathParaPr>
                    <m:oMath xmlns:m="http://schemas.openxmlformats.org/officeDocument/2006/math">
                      <m:sSup>
                        <m:sSupPr>
                          <m:ctrlPr>
                            <a:rPr lang="pt-BR" sz="3200" i="1" smtClean="0">
                              <a:latin typeface="Cambria Math" panose="02040503050406030204" pitchFamily="18" charset="0"/>
                            </a:rPr>
                          </m:ctrlPr>
                        </m:sSupPr>
                        <m:e>
                          <m:r>
                            <a:rPr lang="en-IN" sz="3200" b="0" i="1" smtClean="0">
                              <a:latin typeface="Cambria Math"/>
                            </a:rPr>
                            <m:t>𝑝</m:t>
                          </m:r>
                          <m:d>
                            <m:dPr>
                              <m:ctrlPr>
                                <a:rPr lang="en-IN" sz="3200" b="0" i="1" smtClean="0">
                                  <a:latin typeface="Cambria Math" panose="02040503050406030204" pitchFamily="18" charset="0"/>
                                </a:rPr>
                              </m:ctrlPr>
                            </m:dPr>
                            <m:e>
                              <m:r>
                                <a:rPr lang="en-IN" sz="3200" b="0" i="1" smtClean="0">
                                  <a:latin typeface="Cambria Math"/>
                                </a:rPr>
                                <m:t>𝑛</m:t>
                              </m:r>
                            </m:e>
                          </m:d>
                          <m:r>
                            <a:rPr lang="en-IN" sz="3200" b="0" i="1" smtClean="0">
                              <a:latin typeface="Cambria Math"/>
                            </a:rPr>
                            <m:t>=</m:t>
                          </m:r>
                          <m:r>
                            <a:rPr lang="en-IN" sz="3200" b="0" i="1" smtClean="0">
                              <a:latin typeface="Cambria Math"/>
                            </a:rPr>
                            <m:t>𝑃</m:t>
                          </m:r>
                          <m:d>
                            <m:dPr>
                              <m:begChr m:val="{"/>
                              <m:endChr m:val="}"/>
                              <m:ctrlPr>
                                <a:rPr lang="en-IN" sz="3200" b="0" i="1" smtClean="0">
                                  <a:latin typeface="Cambria Math" panose="02040503050406030204" pitchFamily="18" charset="0"/>
                                </a:rPr>
                              </m:ctrlPr>
                            </m:dPr>
                            <m:e>
                              <m:r>
                                <a:rPr lang="en-IN" sz="3200" b="0" i="1" smtClean="0">
                                  <a:latin typeface="Cambria Math"/>
                                </a:rPr>
                                <m:t>𝑋</m:t>
                              </m:r>
                              <m:r>
                                <a:rPr lang="en-IN" sz="3200" b="0" i="1" smtClean="0">
                                  <a:latin typeface="Cambria Math"/>
                                </a:rPr>
                                <m:t>=</m:t>
                              </m:r>
                              <m:r>
                                <a:rPr lang="en-IN" sz="3200" b="0" i="1" smtClean="0">
                                  <a:latin typeface="Cambria Math"/>
                                </a:rPr>
                                <m:t>𝑛</m:t>
                              </m:r>
                            </m:e>
                          </m:d>
                          <m:r>
                            <a:rPr lang="en-IN" sz="3200" b="0" i="1" smtClean="0">
                              <a:latin typeface="Cambria Math"/>
                            </a:rPr>
                            <m:t>=(1−</m:t>
                          </m:r>
                          <m:r>
                            <a:rPr lang="en-IN" sz="3200" b="0" i="1" smtClean="0">
                              <a:latin typeface="Cambria Math"/>
                            </a:rPr>
                            <m:t>𝑝</m:t>
                          </m:r>
                          <m:r>
                            <a:rPr lang="en-IN" sz="3200" b="0" i="1" smtClean="0">
                              <a:latin typeface="Cambria Math"/>
                            </a:rPr>
                            <m:t>)</m:t>
                          </m:r>
                        </m:e>
                        <m:sup>
                          <m:r>
                            <a:rPr lang="en-IN" sz="3200" b="0" i="1" smtClean="0">
                              <a:latin typeface="Cambria Math"/>
                            </a:rPr>
                            <m:t>𝑛</m:t>
                          </m:r>
                          <m:r>
                            <a:rPr lang="en-IN" sz="3200" b="0" i="1" smtClean="0">
                              <a:latin typeface="Cambria Math"/>
                            </a:rPr>
                            <m:t>−1</m:t>
                          </m:r>
                        </m:sup>
                      </m:sSup>
                      <m:r>
                        <a:rPr lang="en-IN" sz="3200" b="0" i="1" smtClean="0">
                          <a:latin typeface="Cambria Math"/>
                        </a:rPr>
                        <m:t>𝑝</m:t>
                      </m:r>
                      <m:r>
                        <a:rPr lang="en-IN" sz="3200" b="0" i="1" smtClean="0">
                          <a:latin typeface="Cambria Math"/>
                        </a:rPr>
                        <m:t>,</m:t>
                      </m:r>
                      <m:r>
                        <a:rPr lang="en-IN" sz="3200" b="0" i="1" smtClean="0">
                          <a:latin typeface="Cambria Math"/>
                        </a:rPr>
                        <m:t>𝑛</m:t>
                      </m:r>
                      <m:r>
                        <a:rPr lang="en-IN" sz="3200" b="0" i="1" smtClean="0">
                          <a:latin typeface="Cambria Math"/>
                        </a:rPr>
                        <m:t>=1,2,3,…..</m:t>
                      </m:r>
                    </m:oMath>
                  </m:oMathPara>
                </a14:m>
                <a:endParaRPr lang="en-IN"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424"/>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32043728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IN" sz="4800" dirty="0"/>
              <a:t>Hypergeometric Random Variable</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197735" y="2756068"/>
            <a:ext cx="9865216" cy="12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0741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70C0"/>
                </a:solidFill>
              </a:rPr>
              <a:t>Hypergeometric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IN" sz="3600" dirty="0">
                    <a:solidFill>
                      <a:schemeClr val="accent1"/>
                    </a:solidFill>
                  </a:rPr>
                  <a:t>Probability mass function is given by</a:t>
                </a:r>
              </a:p>
              <a:p>
                <a14:m>
                  <m:oMath xmlns:m="http://schemas.openxmlformats.org/officeDocument/2006/math">
                    <m:r>
                      <a:rPr lang="en-IN" sz="3600" b="0" i="1" smtClean="0">
                        <a:latin typeface="Cambria Math"/>
                      </a:rPr>
                      <m:t>𝑃</m:t>
                    </m:r>
                    <m:d>
                      <m:dPr>
                        <m:ctrlPr>
                          <a:rPr lang="en-IN" sz="3600" b="0" i="1" smtClean="0">
                            <a:latin typeface="Cambria Math" panose="02040503050406030204" pitchFamily="18" charset="0"/>
                          </a:rPr>
                        </m:ctrlPr>
                      </m:dPr>
                      <m:e>
                        <m:r>
                          <a:rPr lang="en-IN" sz="3600" b="0" i="1" smtClean="0">
                            <a:latin typeface="Cambria Math"/>
                          </a:rPr>
                          <m:t>𝑋</m:t>
                        </m:r>
                        <m:r>
                          <a:rPr lang="en-IN" sz="3600" b="0" i="1" smtClean="0">
                            <a:latin typeface="Cambria Math"/>
                          </a:rPr>
                          <m:t>=</m:t>
                        </m:r>
                        <m:r>
                          <a:rPr lang="en-IN" sz="3600" b="0" i="1" smtClean="0">
                            <a:latin typeface="Cambria Math"/>
                          </a:rPr>
                          <m:t>𝑘</m:t>
                        </m:r>
                      </m:e>
                    </m:d>
                    <m:r>
                      <a:rPr lang="en-IN" sz="3600" b="0" i="1" smtClean="0">
                        <a:latin typeface="Cambria Math"/>
                      </a:rPr>
                      <m:t>=</m:t>
                    </m:r>
                    <m:f>
                      <m:fPr>
                        <m:ctrlPr>
                          <a:rPr lang="en-IN" sz="3600" b="0" i="1" smtClean="0">
                            <a:latin typeface="Cambria Math" panose="02040503050406030204" pitchFamily="18" charset="0"/>
                          </a:rPr>
                        </m:ctrlPr>
                      </m:fPr>
                      <m:num>
                        <m:d>
                          <m:dPr>
                            <m:ctrlPr>
                              <a:rPr lang="en-IN" sz="3600" b="0" i="1" smtClean="0">
                                <a:latin typeface="Cambria Math" panose="02040503050406030204" pitchFamily="18" charset="0"/>
                              </a:rPr>
                            </m:ctrlPr>
                          </m:dPr>
                          <m:e>
                            <m:f>
                              <m:fPr>
                                <m:type m:val="noBar"/>
                                <m:ctrlPr>
                                  <a:rPr lang="en-IN" sz="3600" b="0" i="1" smtClean="0">
                                    <a:latin typeface="Cambria Math" panose="02040503050406030204" pitchFamily="18" charset="0"/>
                                  </a:rPr>
                                </m:ctrlPr>
                              </m:fPr>
                              <m:num>
                                <m:r>
                                  <a:rPr lang="en-IN" sz="3600" b="0" i="1" smtClean="0">
                                    <a:latin typeface="Cambria Math"/>
                                  </a:rPr>
                                  <m:t>𝐾</m:t>
                                </m:r>
                              </m:num>
                              <m:den>
                                <m:r>
                                  <a:rPr lang="en-IN" sz="3600" b="0" i="1" smtClean="0">
                                    <a:latin typeface="Cambria Math"/>
                                  </a:rPr>
                                  <m:t>𝑘</m:t>
                                </m:r>
                              </m:den>
                            </m:f>
                          </m:e>
                        </m:d>
                        <m:d>
                          <m:dPr>
                            <m:ctrlPr>
                              <a:rPr lang="en-IN" sz="3600" b="0" i="1" smtClean="0">
                                <a:latin typeface="Cambria Math" panose="02040503050406030204" pitchFamily="18" charset="0"/>
                              </a:rPr>
                            </m:ctrlPr>
                          </m:dPr>
                          <m:e>
                            <m:f>
                              <m:fPr>
                                <m:type m:val="noBar"/>
                                <m:ctrlPr>
                                  <a:rPr lang="en-IN" sz="3600" b="0" i="1" smtClean="0">
                                    <a:latin typeface="Cambria Math" panose="02040503050406030204" pitchFamily="18" charset="0"/>
                                  </a:rPr>
                                </m:ctrlPr>
                              </m:fPr>
                              <m:num>
                                <m:r>
                                  <a:rPr lang="en-IN" sz="3600" b="0" i="1" smtClean="0">
                                    <a:latin typeface="Cambria Math"/>
                                  </a:rPr>
                                  <m:t>𝑁</m:t>
                                </m:r>
                                <m:r>
                                  <a:rPr lang="en-IN" sz="3600" b="0" i="1" smtClean="0">
                                    <a:latin typeface="Cambria Math"/>
                                  </a:rPr>
                                  <m:t>−</m:t>
                                </m:r>
                                <m:r>
                                  <a:rPr lang="en-IN" sz="3600" b="0" i="1" smtClean="0">
                                    <a:latin typeface="Cambria Math"/>
                                  </a:rPr>
                                  <m:t>𝐾</m:t>
                                </m:r>
                              </m:num>
                              <m:den>
                                <m:r>
                                  <a:rPr lang="en-IN" sz="3600" b="0" i="1" smtClean="0">
                                    <a:latin typeface="Cambria Math"/>
                                  </a:rPr>
                                  <m:t>𝑛</m:t>
                                </m:r>
                                <m:r>
                                  <a:rPr lang="en-IN" sz="3600" b="0" i="1" smtClean="0">
                                    <a:latin typeface="Cambria Math"/>
                                  </a:rPr>
                                  <m:t>−</m:t>
                                </m:r>
                                <m:r>
                                  <a:rPr lang="en-IN" sz="3600" b="0" i="1" smtClean="0">
                                    <a:latin typeface="Cambria Math"/>
                                  </a:rPr>
                                  <m:t>𝑘</m:t>
                                </m:r>
                              </m:den>
                            </m:f>
                          </m:e>
                        </m:d>
                      </m:num>
                      <m:den>
                        <m:d>
                          <m:dPr>
                            <m:ctrlPr>
                              <a:rPr lang="en-IN" sz="3600" b="0" i="1" smtClean="0">
                                <a:latin typeface="Cambria Math" panose="02040503050406030204" pitchFamily="18" charset="0"/>
                              </a:rPr>
                            </m:ctrlPr>
                          </m:dPr>
                          <m:e>
                            <m:f>
                              <m:fPr>
                                <m:type m:val="noBar"/>
                                <m:ctrlPr>
                                  <a:rPr lang="en-IN" sz="3600" b="0" i="1" smtClean="0">
                                    <a:latin typeface="Cambria Math" panose="02040503050406030204" pitchFamily="18" charset="0"/>
                                  </a:rPr>
                                </m:ctrlPr>
                              </m:fPr>
                              <m:num>
                                <m:r>
                                  <a:rPr lang="en-IN" sz="3600" b="0" i="1" smtClean="0">
                                    <a:latin typeface="Cambria Math"/>
                                  </a:rPr>
                                  <m:t>𝑁</m:t>
                                </m:r>
                              </m:num>
                              <m:den>
                                <m:r>
                                  <a:rPr lang="en-IN" sz="3600" b="0" i="1" smtClean="0">
                                    <a:latin typeface="Cambria Math"/>
                                  </a:rPr>
                                  <m:t>𝑛</m:t>
                                </m:r>
                              </m:den>
                            </m:f>
                          </m:e>
                        </m:d>
                      </m:den>
                    </m:f>
                  </m:oMath>
                </a14:m>
                <a:endParaRPr lang="en-IN" sz="3600" dirty="0"/>
              </a:p>
              <a:p>
                <a:r>
                  <a:rPr lang="en-IN" sz="3600" dirty="0"/>
                  <a:t>Where:</a:t>
                </a:r>
                <a:br>
                  <a:rPr lang="en-IN" sz="3600" dirty="0"/>
                </a:br>
                <a:r>
                  <a:rPr lang="en-IN" sz="3600" dirty="0"/>
                  <a:t>K is the number of successes in the population</a:t>
                </a:r>
                <a:br>
                  <a:rPr lang="en-IN" sz="3600" dirty="0"/>
                </a:br>
                <a:r>
                  <a:rPr lang="en-IN" sz="3600" dirty="0"/>
                  <a:t>k is the number of observed successes</a:t>
                </a:r>
                <a:br>
                  <a:rPr lang="en-IN" sz="3600" dirty="0"/>
                </a:br>
                <a:r>
                  <a:rPr lang="en-IN" sz="3600" dirty="0"/>
                  <a:t>N is the population size</a:t>
                </a:r>
                <a:br>
                  <a:rPr lang="en-IN" sz="3600" dirty="0"/>
                </a:br>
                <a:r>
                  <a:rPr lang="en-IN" sz="3600" dirty="0"/>
                  <a:t>n is the number of draws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76" t="-4091"/>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Dr. Sameer Anand, SSCBS, DU</a:t>
            </a:r>
            <a:endParaRPr lang="en-US" dirty="0"/>
          </a:p>
        </p:txBody>
      </p:sp>
    </p:spTree>
    <p:extLst>
      <p:ext uri="{BB962C8B-B14F-4D97-AF65-F5344CB8AC3E}">
        <p14:creationId xmlns:p14="http://schemas.microsoft.com/office/powerpoint/2010/main" val="12024261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IN" sz="4800" dirty="0"/>
              <a:t>Negative binomial </a:t>
            </a:r>
          </a:p>
          <a:p>
            <a:pPr algn="ctr"/>
            <a:r>
              <a:rPr lang="en-IN" sz="4800" dirty="0"/>
              <a:t>Random Variable</a:t>
            </a:r>
          </a:p>
        </p:txBody>
      </p:sp>
      <p:sp>
        <p:nvSpPr>
          <p:cNvPr id="4" name="Footer Placeholder 3"/>
          <p:cNvSpPr>
            <a:spLocks noGrp="1"/>
          </p:cNvSpPr>
          <p:nvPr>
            <p:ph type="ftr" sz="quarter" idx="11"/>
          </p:nvPr>
        </p:nvSpPr>
        <p:spPr/>
        <p:txBody>
          <a:bodyPr/>
          <a:lstStyle/>
          <a:p>
            <a:r>
              <a:rPr lang="en-US"/>
              <a:t>Dr. Sameer Anand, SSCBS, DU</a:t>
            </a:r>
            <a:endParaRPr lang="en-US" dirty="0"/>
          </a:p>
        </p:txBody>
      </p:sp>
      <p:cxnSp>
        <p:nvCxnSpPr>
          <p:cNvPr id="6" name="Straight Connector 5"/>
          <p:cNvCxnSpPr/>
          <p:nvPr/>
        </p:nvCxnSpPr>
        <p:spPr>
          <a:xfrm>
            <a:off x="1251828" y="3458165"/>
            <a:ext cx="9901278" cy="6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0117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70C0"/>
                </a:solidFill>
              </a:rPr>
              <a:t>Negative Binomial Distribution</a:t>
            </a:r>
          </a:p>
        </p:txBody>
      </p:sp>
      <p:sp>
        <p:nvSpPr>
          <p:cNvPr id="3" name="Content Placeholder 2"/>
          <p:cNvSpPr>
            <a:spLocks noGrp="1"/>
          </p:cNvSpPr>
          <p:nvPr>
            <p:ph idx="1"/>
          </p:nvPr>
        </p:nvSpPr>
        <p:spPr/>
        <p:txBody>
          <a:bodyPr>
            <a:normAutofit/>
          </a:bodyPr>
          <a:lstStyle/>
          <a:p>
            <a:r>
              <a:rPr lang="en-IN" sz="3600" dirty="0">
                <a:solidFill>
                  <a:schemeClr val="accent1"/>
                </a:solidFill>
              </a:rPr>
              <a:t>Probability mass function is given by</a:t>
            </a:r>
          </a:p>
          <a:p>
            <a:endParaRPr lang="en-IN" sz="3600" dirty="0"/>
          </a:p>
          <a:p>
            <a:endParaRPr lang="en-IN" sz="3600" dirty="0"/>
          </a:p>
          <a:p>
            <a:r>
              <a:rPr lang="en-IN" sz="3600" dirty="0"/>
              <a:t>Where:</a:t>
            </a:r>
            <a:br>
              <a:rPr lang="en-IN" sz="3600" dirty="0"/>
            </a:br>
            <a:r>
              <a:rPr lang="en-IN" sz="3600" dirty="0"/>
              <a:t>r is the number of successes and</a:t>
            </a:r>
            <a:br>
              <a:rPr lang="en-IN" sz="3600" dirty="0"/>
            </a:br>
            <a:r>
              <a:rPr lang="en-IN" sz="3600" dirty="0"/>
              <a:t>p = the probability of success.</a:t>
            </a:r>
          </a:p>
        </p:txBody>
      </p:sp>
      <p:sp>
        <p:nvSpPr>
          <p:cNvPr id="4" name="Footer Placeholder 3"/>
          <p:cNvSpPr>
            <a:spLocks noGrp="1"/>
          </p:cNvSpPr>
          <p:nvPr>
            <p:ph type="ftr" sz="quarter" idx="11"/>
          </p:nvPr>
        </p:nvSpPr>
        <p:spPr/>
        <p:txBody>
          <a:bodyPr/>
          <a:lstStyle/>
          <a:p>
            <a:r>
              <a:rPr lang="en-US"/>
              <a:t>Dr. Sameer Anand, SSCBS, DU</a:t>
            </a:r>
            <a:endParaRPr lang="en-US" dirty="0"/>
          </a:p>
        </p:txBody>
      </p:sp>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Layer>
                </a14:imgProps>
              </a:ext>
              <a:ext uri="{28A0092B-C50C-407E-A947-70E740481C1C}">
                <a14:useLocalDpi xmlns:a14="http://schemas.microsoft.com/office/drawing/2010/main" val="0"/>
              </a:ext>
            </a:extLst>
          </a:blip>
          <a:srcRect/>
          <a:stretch>
            <a:fillRect/>
          </a:stretch>
        </p:blipFill>
        <p:spPr bwMode="auto">
          <a:xfrm>
            <a:off x="3232598" y="2550017"/>
            <a:ext cx="5097016" cy="1240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775984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2371</TotalTime>
  <Words>8862</Words>
  <Application>Microsoft Office PowerPoint</Application>
  <PresentationFormat>Widescreen</PresentationFormat>
  <Paragraphs>1134</Paragraphs>
  <Slides>196</Slides>
  <Notes>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196</vt:i4>
      </vt:variant>
    </vt:vector>
  </HeadingPairs>
  <TitlesOfParts>
    <vt:vector size="208" baseType="lpstr">
      <vt:lpstr>Arial</vt:lpstr>
      <vt:lpstr>Book Antiqua</vt:lpstr>
      <vt:lpstr>Calibri</vt:lpstr>
      <vt:lpstr>Calibri Light</vt:lpstr>
      <vt:lpstr>Cambria Math</vt:lpstr>
      <vt:lpstr>Symbol</vt:lpstr>
      <vt:lpstr>Times</vt:lpstr>
      <vt:lpstr>Times New Roman</vt:lpstr>
      <vt:lpstr>Wingdings</vt:lpstr>
      <vt:lpstr>Wingdings 3</vt:lpstr>
      <vt:lpstr>Retrospect</vt:lpstr>
      <vt:lpstr>Equation</vt:lpstr>
      <vt:lpstr>DATA ANALYTICS &amp; BUSINESS INTELLIGENCE</vt:lpstr>
      <vt:lpstr>BRIDGING THE GAP BETWEEN MANAGEMENT &amp; TECHNOLOGY</vt:lpstr>
      <vt:lpstr>DATA  ANALYTICS  AND  BUSINESS INTELLIGENCE</vt:lpstr>
      <vt:lpstr>COURSES</vt:lpstr>
      <vt:lpstr>                                                MODULE                   PROBABILITY &amp; STATISTICS</vt:lpstr>
      <vt:lpstr>REFERENCES</vt:lpstr>
      <vt:lpstr>PowerPoint Presentation</vt:lpstr>
      <vt:lpstr>Random Variables</vt:lpstr>
      <vt:lpstr>Definition of a Random Variable</vt:lpstr>
      <vt:lpstr>PowerPoint Presentation</vt:lpstr>
      <vt:lpstr>How X is Defined </vt:lpstr>
      <vt:lpstr>Two Types:  Discrete vs. Continuous </vt:lpstr>
      <vt:lpstr>PowerPoint Presentation</vt:lpstr>
      <vt:lpstr>Probability Distributions</vt:lpstr>
      <vt:lpstr>               Graphs of Random Variables </vt:lpstr>
      <vt:lpstr>Graph of X = Change in Price of IBM </vt:lpstr>
      <vt:lpstr>Example: Probability Distribution of Dice Rolls</vt:lpstr>
      <vt:lpstr>Example: Probability Distribution of Computer Repair Times</vt:lpstr>
      <vt:lpstr>Discrete Probability Distributions</vt:lpstr>
      <vt:lpstr>Example: Probability Mass Function for Rolling Two Dice</vt:lpstr>
      <vt:lpstr>Continuous Probability Distributions</vt:lpstr>
      <vt:lpstr>Continuous Probability Distributions (Contd.)</vt:lpstr>
      <vt:lpstr>Continuous Probability Distributions (contd.)</vt:lpstr>
      <vt:lpstr>Cumulative Distribution Function</vt:lpstr>
      <vt:lpstr>Example: Using the Cumulative Distribution Function</vt:lpstr>
      <vt:lpstr>Properties of CDF:</vt:lpstr>
      <vt:lpstr>PowerPoint Presentation</vt:lpstr>
      <vt:lpstr>PowerPoint Presentation</vt:lpstr>
      <vt:lpstr>Expected Value of a Discrete Random Variable</vt:lpstr>
      <vt:lpstr>Example: Computing the Expected Value</vt:lpstr>
      <vt:lpstr>Example: Expected Value on Television</vt:lpstr>
      <vt:lpstr>Expected Value and Decision Making</vt:lpstr>
      <vt:lpstr>PowerPoint Presentation</vt:lpstr>
      <vt:lpstr>Example: Airline Revenue Management</vt:lpstr>
      <vt:lpstr>PowerPoint Presentation</vt:lpstr>
      <vt:lpstr>Example</vt:lpstr>
      <vt:lpstr>Expectation of Function of Random Variable</vt:lpstr>
      <vt:lpstr>Variance of a Discrete Random Variable</vt:lpstr>
      <vt:lpstr>Variance (σ2) and Standard Deviation (σ)  </vt:lpstr>
      <vt:lpstr>Example: Computing the Variance of a Random Variable</vt:lpstr>
      <vt:lpstr>Calculating the Variance (σ2 ) for X (prize) </vt:lpstr>
      <vt:lpstr>Calculating the Variance (σ2 ) for X </vt:lpstr>
      <vt:lpstr>The Standard Deviation (σ ) for X</vt:lpstr>
      <vt:lpstr>Example: COMPUTER SHIPMENTS &amp; QUALITY</vt:lpstr>
      <vt:lpstr>COMPUTER SHIPMENTS &amp; QUALITY (Contd.)</vt:lpstr>
      <vt:lpstr>COMPUTER SHIPMENTS &amp; QUALITY (Contd.)</vt:lpstr>
      <vt:lpstr>COMPUTER SHIPMENTS &amp; QUALITY (Contd.)</vt:lpstr>
      <vt:lpstr>COMPUTER SHIPMENTS &amp; QUALITY (Contd.)</vt:lpstr>
      <vt:lpstr>COMPUTER SHIPMENTS &amp; QUALITY (Contd.)</vt:lpstr>
      <vt:lpstr>Properties of Expected Values</vt:lpstr>
      <vt:lpstr>Properties of Expected Values (Contd.)</vt:lpstr>
      <vt:lpstr>Properties of Expected Values (Contd.)</vt:lpstr>
      <vt:lpstr>Properties of Expected Values (Contd.)</vt:lpstr>
      <vt:lpstr>Properties of Expected Values (Contd.)</vt:lpstr>
      <vt:lpstr>Comparing Random Variables </vt:lpstr>
      <vt:lpstr>Comparing Random Variables (Contd.)</vt:lpstr>
      <vt:lpstr>Comparing Random Variables (Contd.)</vt:lpstr>
      <vt:lpstr>Best Practices</vt:lpstr>
      <vt:lpstr>Pitfalls</vt:lpstr>
      <vt:lpstr>PowerPoint Presentation</vt:lpstr>
      <vt:lpstr>Random Variables for Counts</vt:lpstr>
      <vt:lpstr>Random Variables for Counts (Contd.)</vt:lpstr>
      <vt:lpstr>Bernoulli Distribution</vt:lpstr>
      <vt:lpstr>Example: Using the Bernoulli Distribution</vt:lpstr>
      <vt:lpstr>Random Variables for Counts (Contd.)</vt:lpstr>
      <vt:lpstr>Random Variables for Counts (Contd.)</vt:lpstr>
      <vt:lpstr>Binomial Distribution</vt:lpstr>
      <vt:lpstr>Binomial Distribution (Contd.)</vt:lpstr>
      <vt:lpstr>Example: Computing Binomial Probabilities</vt:lpstr>
      <vt:lpstr>Example: Computing Binomial Probabilities (Contd.)</vt:lpstr>
      <vt:lpstr>Example: Using Excel’s Binomial Distribution Function</vt:lpstr>
      <vt:lpstr>Shapes and Skewness of the Binomial Distribution</vt:lpstr>
      <vt:lpstr>Pharmaceutical Rep Example (Contd.) </vt:lpstr>
      <vt:lpstr>Pharmaceutical Rep Example (Contd.) </vt:lpstr>
      <vt:lpstr>Probability Distribution for Rep Example </vt:lpstr>
      <vt:lpstr>Pharmaceutical Rep Example (Contd.) </vt:lpstr>
      <vt:lpstr>FOCUS ON SALES</vt:lpstr>
      <vt:lpstr>FOCUS ON SALES (Contd.)</vt:lpstr>
      <vt:lpstr>FOCUS ON SALES (Contd.)</vt:lpstr>
      <vt:lpstr>FOCUS ON SALES (Contd.)</vt:lpstr>
      <vt:lpstr>FOCUS ON SALES (Contd.)</vt:lpstr>
      <vt:lpstr>Poisson Model</vt:lpstr>
      <vt:lpstr>Poisson Model (Contd.)</vt:lpstr>
      <vt:lpstr>Example </vt:lpstr>
      <vt:lpstr>DEFECTS IN SEMICONDUCTORS </vt:lpstr>
      <vt:lpstr>DEFECTS IN SEMICONDUCTORS (Contd.)</vt:lpstr>
      <vt:lpstr>DEFECTS IN SEMICONDUCTORS (Contd.)</vt:lpstr>
      <vt:lpstr>DEFECTS IN SEMICONDUCTORS (Contd.)</vt:lpstr>
      <vt:lpstr>Example: Computing Poisson Probabilities</vt:lpstr>
      <vt:lpstr>Example: Using Excel’s Poisson Distribution Function</vt:lpstr>
      <vt:lpstr>Best Practices</vt:lpstr>
      <vt:lpstr>Best Practices (Contd.)</vt:lpstr>
      <vt:lpstr>Pitfalls</vt:lpstr>
      <vt:lpstr>PowerPoint Presentation</vt:lpstr>
      <vt:lpstr>Geometric Distribution </vt:lpstr>
      <vt:lpstr>PowerPoint Presentation</vt:lpstr>
      <vt:lpstr>Hypergeometric Distribution</vt:lpstr>
      <vt:lpstr>PowerPoint Presentation</vt:lpstr>
      <vt:lpstr>Negative Binomial Distribution</vt:lpstr>
      <vt:lpstr>PowerPoint Presentation</vt:lpstr>
      <vt:lpstr>Uniform Distribution</vt:lpstr>
      <vt:lpstr>Uniform Distribution (Contd.)</vt:lpstr>
      <vt:lpstr>Example: Computing Uniform Probabilities</vt:lpstr>
      <vt:lpstr>Exponential Distribution</vt:lpstr>
      <vt:lpstr>Example of Exponential Distribution</vt:lpstr>
      <vt:lpstr>Example: Using the Exponential Distribution</vt:lpstr>
      <vt:lpstr>PowerPoint Presentation</vt:lpstr>
      <vt:lpstr>Normal Random Variable</vt:lpstr>
      <vt:lpstr>Normal Random Variable (Contd.)</vt:lpstr>
      <vt:lpstr>Normal Random Variable (Contd.)</vt:lpstr>
      <vt:lpstr>Normal Random Variable (Contd.)</vt:lpstr>
      <vt:lpstr>Normal Random Variable (Contd.)</vt:lpstr>
      <vt:lpstr>Normal Distribution</vt:lpstr>
      <vt:lpstr>Normal Random Variable (Contd.)</vt:lpstr>
      <vt:lpstr>Normal Random Variable (Contd.)</vt:lpstr>
      <vt:lpstr>3 sigma limits of Normal Distribution  </vt:lpstr>
      <vt:lpstr>Normal Distributions with Different µ’s</vt:lpstr>
      <vt:lpstr>Normal Distributions with Different σ2’s </vt:lpstr>
      <vt:lpstr>Normal Distribution</vt:lpstr>
      <vt:lpstr>Computing Normal Probabilities</vt:lpstr>
      <vt:lpstr>Example: Using the NORM.DIST Function to Compute Normal Probabilities</vt:lpstr>
      <vt:lpstr>Example: Question 1</vt:lpstr>
      <vt:lpstr>Example: Question 2</vt:lpstr>
      <vt:lpstr>Example: Question 3</vt:lpstr>
      <vt:lpstr>The NORM.INV Function</vt:lpstr>
      <vt:lpstr>Example: Using the NORM.INV Function</vt:lpstr>
      <vt:lpstr>Standard Normal Distribution </vt:lpstr>
      <vt:lpstr>Example: Computing Probabilities with the Standard Normal Distribution</vt:lpstr>
      <vt:lpstr>Using Standard Normal Distribution Tables</vt:lpstr>
      <vt:lpstr>Example: Computing Probabilities with Standard Normal Tables</vt:lpstr>
      <vt:lpstr>The Normal Model</vt:lpstr>
      <vt:lpstr>SATS AND NORMALITY</vt:lpstr>
      <vt:lpstr>SATS AND NORMALITY (Contd.)</vt:lpstr>
      <vt:lpstr>SATS AND NORMALITY (Contd.)</vt:lpstr>
      <vt:lpstr>Example:</vt:lpstr>
      <vt:lpstr>Solution</vt:lpstr>
      <vt:lpstr>PowerPoint Presentation</vt:lpstr>
      <vt:lpstr>Markov inequality</vt:lpstr>
      <vt:lpstr>Chebyshev’s Inequality</vt:lpstr>
      <vt:lpstr>Example</vt:lpstr>
      <vt:lpstr>Solution</vt:lpstr>
      <vt:lpstr>Central Limit Theorem</vt:lpstr>
      <vt:lpstr>PowerPoint Presentation</vt:lpstr>
      <vt:lpstr>Example: 1</vt:lpstr>
      <vt:lpstr>Example: 2</vt:lpstr>
      <vt:lpstr>Example: 3</vt:lpstr>
      <vt:lpstr>Solution</vt:lpstr>
      <vt:lpstr>PowerPoint Presentation</vt:lpstr>
      <vt:lpstr>Moment Generating Functions  </vt:lpstr>
      <vt:lpstr>Characteristics:</vt:lpstr>
      <vt:lpstr>Table: 1</vt:lpstr>
      <vt:lpstr>Table: 2</vt:lpstr>
      <vt:lpstr>PowerPoint Presentation</vt:lpstr>
      <vt:lpstr>Portfolios and Random Variables</vt:lpstr>
      <vt:lpstr>Portfolios and Random Variables (Contd.)</vt:lpstr>
      <vt:lpstr>Portfolios and Random Variables (Contd.)</vt:lpstr>
      <vt:lpstr>Portfolios and Random Variables (Contd.)</vt:lpstr>
      <vt:lpstr>Portfolios and Random Variables (Contd.)</vt:lpstr>
      <vt:lpstr>Joint Probability Distribution</vt:lpstr>
      <vt:lpstr>Joint Probability Distribution (Contd.)</vt:lpstr>
      <vt:lpstr>Joint Probability Distribution (Contd.)</vt:lpstr>
      <vt:lpstr>Joint Probability Distribution (Contd.)</vt:lpstr>
      <vt:lpstr>Example:  EXCHANGE RATES  </vt:lpstr>
      <vt:lpstr>Example:  EXCHANGE RATES (Contd.) </vt:lpstr>
      <vt:lpstr>Example:  EXCHANGE RATES (Contd.) </vt:lpstr>
      <vt:lpstr>Example:  EXCHANGE RATES (Contd.) </vt:lpstr>
      <vt:lpstr>Example:  EXCHANGE RATES (Contd.) </vt:lpstr>
      <vt:lpstr>Joint Probability Distribution</vt:lpstr>
      <vt:lpstr>Sums of Random Variables </vt:lpstr>
      <vt:lpstr>Sums of Random Variables (Contd.)</vt:lpstr>
      <vt:lpstr>Sums of Random Variables (Contd.)</vt:lpstr>
      <vt:lpstr>Sums of Random Variables (Contd.)</vt:lpstr>
      <vt:lpstr>Sums of Random Variables (Contd.)</vt:lpstr>
      <vt:lpstr>Dependence Between Random Variables </vt:lpstr>
      <vt:lpstr>Dependence Between Random Variables (Contd.)</vt:lpstr>
      <vt:lpstr>Dependence Between Random Variables (Contd.)</vt:lpstr>
      <vt:lpstr>Dependence Between Random Variables (Contd.)</vt:lpstr>
      <vt:lpstr>Dependence Between Random Variables (Contd.)</vt:lpstr>
      <vt:lpstr>Dependence Between Random Variables (Contd.)</vt:lpstr>
      <vt:lpstr>Dependence Between Random Variables (Contd.)</vt:lpstr>
      <vt:lpstr>Dependence Between Random Variables (Contd.)</vt:lpstr>
      <vt:lpstr>Dependence Between Random Variables (Contd.)</vt:lpstr>
      <vt:lpstr>Dependence Between Random Variables (Contd.)</vt:lpstr>
      <vt:lpstr>IID Random Variables</vt:lpstr>
      <vt:lpstr>IID Random Variables (Contd.)</vt:lpstr>
      <vt:lpstr>IID Random Variables (Contd.)</vt:lpstr>
      <vt:lpstr>Weighted Sums</vt:lpstr>
      <vt:lpstr>Weighted Sums (Contd.)</vt:lpstr>
      <vt:lpstr>Example: CONSTRUCTION ESTIMATES</vt:lpstr>
      <vt:lpstr>Example: CONSTRUCTION ESTIMATES (Contd.)</vt:lpstr>
      <vt:lpstr>Example: CONSTRUCTION ESTIMATES (Contd.)</vt:lpstr>
      <vt:lpstr>Example: CONSTRUCTION ESTIMATES (Contd.)</vt:lpstr>
      <vt:lpstr>Example: CONSTRUCTION ESTIMATES (Contd.)</vt:lpstr>
      <vt:lpstr>Best Practices</vt:lpstr>
      <vt:lpstr>Pitfalls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&amp; BUSINESS INTELLIGENCE</dc:title>
  <dc:creator>hcl</dc:creator>
  <cp:lastModifiedBy>rishi sahay</cp:lastModifiedBy>
  <cp:revision>261</cp:revision>
  <dcterms:created xsi:type="dcterms:W3CDTF">2020-01-16T08:56:42Z</dcterms:created>
  <dcterms:modified xsi:type="dcterms:W3CDTF">2023-01-14T15:25:12Z</dcterms:modified>
</cp:coreProperties>
</file>